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27"/>
  </p:notesMasterIdLst>
  <p:sldIdLst>
    <p:sldId id="260" r:id="rId2"/>
    <p:sldId id="297" r:id="rId3"/>
    <p:sldId id="261" r:id="rId4"/>
    <p:sldId id="290" r:id="rId5"/>
    <p:sldId id="270" r:id="rId6"/>
    <p:sldId id="291" r:id="rId7"/>
    <p:sldId id="286" r:id="rId8"/>
    <p:sldId id="275" r:id="rId9"/>
    <p:sldId id="300" r:id="rId10"/>
    <p:sldId id="298" r:id="rId11"/>
    <p:sldId id="284" r:id="rId12"/>
    <p:sldId id="294" r:id="rId13"/>
    <p:sldId id="289" r:id="rId14"/>
    <p:sldId id="287" r:id="rId15"/>
    <p:sldId id="295" r:id="rId16"/>
    <p:sldId id="262" r:id="rId17"/>
    <p:sldId id="301" r:id="rId18"/>
    <p:sldId id="269" r:id="rId19"/>
    <p:sldId id="296" r:id="rId20"/>
    <p:sldId id="282" r:id="rId21"/>
    <p:sldId id="279" r:id="rId22"/>
    <p:sldId id="280" r:id="rId23"/>
    <p:sldId id="281" r:id="rId24"/>
    <p:sldId id="274" r:id="rId25"/>
    <p:sldId id="292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4 Regular" panose="020B0503030302020204" pitchFamily="34" charset="-127"/>
      <p:regular r:id="rId36"/>
    </p:embeddedFont>
    <p:embeddedFont>
      <p:font typeface="에스코어 드림 5 Medium" panose="020B0503030302020204" pitchFamily="34" charset="-127"/>
      <p:regular r:id="rId37"/>
    </p:embeddedFont>
    <p:embeddedFont>
      <p:font typeface="에스코어 드림 6 Bold" panose="020B0703030302020204" pitchFamily="34" charset="-127"/>
      <p:bold r:id="rId38"/>
    </p:embeddedFont>
    <p:embeddedFont>
      <p:font typeface="에스코어 드림 8 Heavy" panose="020B0903030302020204" pitchFamily="34" charset="-127"/>
      <p:bold r:id="rId39"/>
    </p:embeddedFont>
    <p:embeddedFont>
      <p:font typeface="엘리스 디지털배움체" panose="020B0600000101010101" pitchFamily="50" charset="-127"/>
      <p:regular r:id="rId40"/>
      <p:bold r:id="rId41"/>
    </p:embeddedFont>
    <p:embeddedFont>
      <p:font typeface="이사만루체 Light" panose="00000300000000000000" pitchFamily="2" charset="-127"/>
      <p:regular r:id="rId42"/>
    </p:embeddedFont>
    <p:embeddedFont>
      <p:font typeface="이사만루체 Medium" panose="00000600000000000000" pitchFamily="2" charset="-127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YOUNGKIM" initials="MY" lastIdx="1" clrIdx="0">
    <p:extLst>
      <p:ext uri="{19B8F6BF-5375-455C-9EA6-DF929625EA0E}">
        <p15:presenceInfo xmlns:p15="http://schemas.microsoft.com/office/powerpoint/2012/main" userId="MINYOUNG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A9D18E"/>
    <a:srgbClr val="386964"/>
    <a:srgbClr val="203864"/>
    <a:srgbClr val="8FAADC"/>
    <a:srgbClr val="44546A"/>
    <a:srgbClr val="5C98BA"/>
    <a:srgbClr val="B4C7E7"/>
    <a:srgbClr val="8FC1EE"/>
    <a:srgbClr val="A1B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43" autoAdjust="0"/>
    <p:restoredTop sz="94660"/>
  </p:normalViewPr>
  <p:slideViewPr>
    <p:cSldViewPr snapToGrid="0">
      <p:cViewPr>
        <p:scale>
          <a:sx n="75" d="100"/>
          <a:sy n="75" d="100"/>
        </p:scale>
        <p:origin x="80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낮아지고 있는 은행 예금 금리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저축은행 정기예금 평균금리 추이</c:v>
                </c:pt>
              </c:strCache>
            </c:strRef>
          </c:tx>
          <c:spPr>
            <a:ln w="28575" cap="sq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4574022632437834E-2"/>
                  <c:y val="-4.13711459347531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9D-4A95-AF17-90C62C276F60}"/>
                </c:ext>
              </c:extLst>
            </c:dLbl>
            <c:dLbl>
              <c:idx val="1"/>
              <c:layout>
                <c:manualLayout>
                  <c:x val="-3.1281258572205616E-2"/>
                  <c:y val="-4.6238339574135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9D-4A95-AF17-90C62C276F60}"/>
                </c:ext>
              </c:extLst>
            </c:dLbl>
            <c:dLbl>
              <c:idx val="2"/>
              <c:layout>
                <c:manualLayout>
                  <c:x val="-3.2927640602321735E-2"/>
                  <c:y val="-3.65039522953704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F9D-4A95-AF17-90C62C276F60}"/>
                </c:ext>
              </c:extLst>
            </c:dLbl>
            <c:dLbl>
              <c:idx val="3"/>
              <c:layout>
                <c:manualLayout>
                  <c:x val="-3.128125857220565E-2"/>
                  <c:y val="-4.1371145934753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F9D-4A95-AF17-90C62C276F60}"/>
                </c:ext>
              </c:extLst>
            </c:dLbl>
            <c:dLbl>
              <c:idx val="4"/>
              <c:layout>
                <c:manualLayout>
                  <c:x val="-2.9634876542089562E-2"/>
                  <c:y val="-3.650395229537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F9D-4A95-AF17-90C62C276F60}"/>
                </c:ext>
              </c:extLst>
            </c:dLbl>
            <c:dLbl>
              <c:idx val="5"/>
              <c:layout>
                <c:manualLayout>
                  <c:x val="-3.7866786692669997E-2"/>
                  <c:y val="-4.3804742754444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F9D-4A95-AF17-90C62C276F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2019년 01월 01일</c:v>
                </c:pt>
                <c:pt idx="1">
                  <c:v>3월 16일</c:v>
                </c:pt>
                <c:pt idx="2">
                  <c:v>7월 1일</c:v>
                </c:pt>
                <c:pt idx="3">
                  <c:v>11월 1일</c:v>
                </c:pt>
                <c:pt idx="4">
                  <c:v>2020년 01월 01일</c:v>
                </c:pt>
                <c:pt idx="5">
                  <c:v>3월 16일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2.73</c:v>
                </c:pt>
                <c:pt idx="1">
                  <c:v>2.46</c:v>
                </c:pt>
                <c:pt idx="2">
                  <c:v>2.54</c:v>
                </c:pt>
                <c:pt idx="3">
                  <c:v>2.34</c:v>
                </c:pt>
                <c:pt idx="4">
                  <c:v>2.14</c:v>
                </c:pt>
                <c:pt idx="5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32-44F3-8626-BDB0C33B0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377759"/>
        <c:axId val="703369023"/>
      </c:lineChart>
      <c:catAx>
        <c:axId val="703377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369023"/>
        <c:crosses val="autoZero"/>
        <c:auto val="1"/>
        <c:lblAlgn val="ctr"/>
        <c:lblOffset val="100"/>
        <c:noMultiLvlLbl val="0"/>
      </c:catAx>
      <c:valAx>
        <c:axId val="703369023"/>
        <c:scaling>
          <c:orientation val="minMax"/>
          <c:min val="1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377759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700EA-21D9-4CB5-AF78-376F17D2A199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306C1-8F2B-407E-BF41-968A76BD6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2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C71-20DA-4455-9D4E-F29504512C44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6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C5965-19BD-4889-82EE-60041F96DE00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8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202-5440-44FF-A059-BCCAA08DB4D6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43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C6B5-5494-4347-8BD4-4AA2FD391CA8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8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E97C-21E4-4900-87DB-53F734BA0C1E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33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EAC1-653D-4703-B24A-81C342E329DF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3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2932-B607-4E55-8430-C6DE0D417611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1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C17F-958C-4C58-ABAB-84FB24ECA2B4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0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EC82A-47FD-4679-AC0D-FCF34F9B77B8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9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953B-8666-4484-BEA0-C5F6965EAA18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22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277-19AC-4681-82A7-424EDFEDA199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1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0BD3-D7BF-4536-B7F6-D7E97AFE3420}" type="datetime1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2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6E0EC1-8339-45B2-9D6F-01BD53252DDA}"/>
              </a:ext>
            </a:extLst>
          </p:cNvPr>
          <p:cNvSpPr/>
          <p:nvPr/>
        </p:nvSpPr>
        <p:spPr>
          <a:xfrm rot="1875428">
            <a:off x="3971033" y="-2584611"/>
            <a:ext cx="9614778" cy="516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FA70B2-51F3-4936-A575-348433F1DC67}"/>
              </a:ext>
            </a:extLst>
          </p:cNvPr>
          <p:cNvSpPr/>
          <p:nvPr/>
        </p:nvSpPr>
        <p:spPr>
          <a:xfrm rot="21020700">
            <a:off x="-135848" y="3639192"/>
            <a:ext cx="13280817" cy="516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E8B9-F597-4DD7-A2D4-59384EDCE295}"/>
              </a:ext>
            </a:extLst>
          </p:cNvPr>
          <p:cNvSpPr txBox="1"/>
          <p:nvPr/>
        </p:nvSpPr>
        <p:spPr>
          <a:xfrm>
            <a:off x="209456" y="2259449"/>
            <a:ext cx="50209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500" b="1" i="0" dirty="0">
                <a:solidFill>
                  <a:srgbClr val="333333"/>
                </a:solidFill>
                <a:effectLst/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자연어 처리 기반 투자분석 및 예측시스템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6CA6A3-2D2D-44D2-AEF6-5DD60A33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6" y="1593133"/>
            <a:ext cx="2024235" cy="7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9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4E211F9-36BE-465E-8C84-A2357C4E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60" y="1130675"/>
            <a:ext cx="4158859" cy="3047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DFA277-A5ED-4587-8183-607B309E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40" y="4568808"/>
            <a:ext cx="7016729" cy="14694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0E0698-8783-4CD2-951A-C3046FEAC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459" y="1415819"/>
            <a:ext cx="3296110" cy="293410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0573BC-44DD-478B-B6AB-18A3FDB2EA78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0139BC-6F36-480B-815E-CED817CDADCD}"/>
              </a:ext>
            </a:extLst>
          </p:cNvPr>
          <p:cNvSpPr/>
          <p:nvPr/>
        </p:nvSpPr>
        <p:spPr>
          <a:xfrm>
            <a:off x="838200" y="3101340"/>
            <a:ext cx="2377440" cy="596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FF62873-CE20-429B-8B2E-E18048F47E6E}"/>
              </a:ext>
            </a:extLst>
          </p:cNvPr>
          <p:cNvSpPr/>
          <p:nvPr/>
        </p:nvSpPr>
        <p:spPr>
          <a:xfrm>
            <a:off x="838200" y="3517708"/>
            <a:ext cx="2377440" cy="938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9BB96-31EA-4BDB-B09A-BCF77B23AA57}"/>
              </a:ext>
            </a:extLst>
          </p:cNvPr>
          <p:cNvSpPr txBox="1"/>
          <p:nvPr/>
        </p:nvSpPr>
        <p:spPr>
          <a:xfrm>
            <a:off x="1501140" y="312485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배터리 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E5324D-0437-40FF-BA74-83682493DD7F}"/>
              </a:ext>
            </a:extLst>
          </p:cNvPr>
          <p:cNvSpPr txBox="1"/>
          <p:nvPr/>
        </p:nvSpPr>
        <p:spPr>
          <a:xfrm>
            <a:off x="1234440" y="3532791"/>
            <a:ext cx="158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삼성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SDI</a:t>
            </a: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SK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이노베이션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LG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화학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B994FA8-6235-4112-8C38-BFB3140F3CA8}"/>
              </a:ext>
            </a:extLst>
          </p:cNvPr>
          <p:cNvSpPr/>
          <p:nvPr/>
        </p:nvSpPr>
        <p:spPr>
          <a:xfrm>
            <a:off x="868680" y="4823460"/>
            <a:ext cx="2377440" cy="5960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B4C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C420A1-C4A6-4D64-A26A-EFCFE95153CB}"/>
              </a:ext>
            </a:extLst>
          </p:cNvPr>
          <p:cNvSpPr/>
          <p:nvPr/>
        </p:nvSpPr>
        <p:spPr>
          <a:xfrm>
            <a:off x="868680" y="5239828"/>
            <a:ext cx="2377440" cy="430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FEAA3A-7270-4780-977E-F912804CEC02}"/>
              </a:ext>
            </a:extLst>
          </p:cNvPr>
          <p:cNvSpPr txBox="1"/>
          <p:nvPr/>
        </p:nvSpPr>
        <p:spPr>
          <a:xfrm>
            <a:off x="1405890" y="487803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PCU / ECU</a:t>
            </a:r>
            <a:endParaRPr lang="ko-KR" altLang="en-US" b="1" dirty="0">
              <a:solidFill>
                <a:schemeClr val="bg1"/>
              </a:solidFill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7A66C0-ADFC-4A85-9741-356A208619BF}"/>
              </a:ext>
            </a:extLst>
          </p:cNvPr>
          <p:cNvSpPr txBox="1"/>
          <p:nvPr/>
        </p:nvSpPr>
        <p:spPr>
          <a:xfrm>
            <a:off x="1264920" y="525491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현대 모비스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89F65F-08C4-43AB-BE68-2B4B8F79BB7B}"/>
              </a:ext>
            </a:extLst>
          </p:cNvPr>
          <p:cNvSpPr/>
          <p:nvPr/>
        </p:nvSpPr>
        <p:spPr>
          <a:xfrm>
            <a:off x="868680" y="1763170"/>
            <a:ext cx="2377440" cy="5960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B74854A-9FC7-4CA7-9FCB-A89858F688B5}"/>
              </a:ext>
            </a:extLst>
          </p:cNvPr>
          <p:cNvSpPr/>
          <p:nvPr/>
        </p:nvSpPr>
        <p:spPr>
          <a:xfrm>
            <a:off x="868680" y="2179538"/>
            <a:ext cx="2377440" cy="430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61076D-DA5A-48F5-8696-74A232FCC4C8}"/>
              </a:ext>
            </a:extLst>
          </p:cNvPr>
          <p:cNvSpPr txBox="1"/>
          <p:nvPr/>
        </p:nvSpPr>
        <p:spPr>
          <a:xfrm>
            <a:off x="1405890" y="181774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전기차 생산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3D547D-F917-4393-97A8-A5285996E1D6}"/>
              </a:ext>
            </a:extLst>
          </p:cNvPr>
          <p:cNvSpPr txBox="1"/>
          <p:nvPr/>
        </p:nvSpPr>
        <p:spPr>
          <a:xfrm>
            <a:off x="1264920" y="219462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현대자동차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3BFC373-F612-432C-A85D-F18B0BF72C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32" t="3423" r="9104" b="2887"/>
          <a:stretch/>
        </p:blipFill>
        <p:spPr>
          <a:xfrm>
            <a:off x="1855331" y="12701"/>
            <a:ext cx="8057539" cy="692515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C90091-ECB4-4759-8657-3B5858CE4064}"/>
              </a:ext>
            </a:extLst>
          </p:cNvPr>
          <p:cNvSpPr/>
          <p:nvPr/>
        </p:nvSpPr>
        <p:spPr>
          <a:xfrm>
            <a:off x="7043671" y="2397760"/>
            <a:ext cx="738889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E01164A-2AB9-42BC-BD3E-88290B3E1D6C}"/>
              </a:ext>
            </a:extLst>
          </p:cNvPr>
          <p:cNvSpPr/>
          <p:nvPr/>
        </p:nvSpPr>
        <p:spPr>
          <a:xfrm>
            <a:off x="8059671" y="3053738"/>
            <a:ext cx="738889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4598397-E5AB-4987-8E51-64EAB69DB462}"/>
              </a:ext>
            </a:extLst>
          </p:cNvPr>
          <p:cNvSpPr/>
          <p:nvPr/>
        </p:nvSpPr>
        <p:spPr>
          <a:xfrm>
            <a:off x="6495032" y="4111997"/>
            <a:ext cx="57912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60337CF-7340-4B18-8AE6-2FCC350ABF12}"/>
              </a:ext>
            </a:extLst>
          </p:cNvPr>
          <p:cNvSpPr/>
          <p:nvPr/>
        </p:nvSpPr>
        <p:spPr>
          <a:xfrm>
            <a:off x="4706871" y="6639560"/>
            <a:ext cx="840489" cy="198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732F0F4-89D3-4C22-8DB2-48651D09304F}"/>
              </a:ext>
            </a:extLst>
          </p:cNvPr>
          <p:cNvSpPr/>
          <p:nvPr/>
        </p:nvSpPr>
        <p:spPr>
          <a:xfrm>
            <a:off x="7320667" y="4632960"/>
            <a:ext cx="634614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86BD16-4509-4A50-B64C-2ED8EB72C3C7}"/>
              </a:ext>
            </a:extLst>
          </p:cNvPr>
          <p:cNvSpPr txBox="1"/>
          <p:nvPr/>
        </p:nvSpPr>
        <p:spPr>
          <a:xfrm>
            <a:off x="1889760" y="142338"/>
            <a:ext cx="192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전기차 연관 키워드 관계도 분석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DB3B4E3-4B54-4621-B4FF-8724060F6E77}"/>
              </a:ext>
            </a:extLst>
          </p:cNvPr>
          <p:cNvSpPr/>
          <p:nvPr/>
        </p:nvSpPr>
        <p:spPr>
          <a:xfrm>
            <a:off x="5811521" y="6070600"/>
            <a:ext cx="955040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79108F-95E8-42B9-9DB4-CD73159E5154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FA335A-68A7-4727-8D6C-A7EE9C42443A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종목선정 및 관계도 분석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72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91" grpId="0" animBg="1"/>
      <p:bldP spid="92" grpId="0" animBg="1"/>
      <p:bldP spid="93" grpId="0" animBg="1"/>
      <p:bldP spid="94" grpId="0" animBg="1"/>
      <p:bldP spid="45" grpId="0"/>
      <p:bldP spid="9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7F2187D-E88B-4384-9241-89C55621056E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3"/>
            <a:ext cx="805135" cy="29079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7D0164-02BC-49CC-A8F0-6F0A5D8A0582}"/>
              </a:ext>
            </a:extLst>
          </p:cNvPr>
          <p:cNvGrpSpPr/>
          <p:nvPr/>
        </p:nvGrpSpPr>
        <p:grpSpPr>
          <a:xfrm>
            <a:off x="712795" y="2165969"/>
            <a:ext cx="10636565" cy="1888496"/>
            <a:chOff x="1421214" y="3766967"/>
            <a:chExt cx="21285432" cy="3779176"/>
          </a:xfrm>
        </p:grpSpPr>
        <p:grpSp>
          <p:nvGrpSpPr>
            <p:cNvPr id="31" name="Group 2">
              <a:extLst>
                <a:ext uri="{FF2B5EF4-FFF2-40B4-BE49-F238E27FC236}">
                  <a16:creationId xmlns:a16="http://schemas.microsoft.com/office/drawing/2014/main" id="{3C1E508B-03D1-496B-B4C7-A29708A25915}"/>
                </a:ext>
              </a:extLst>
            </p:cNvPr>
            <p:cNvGrpSpPr/>
            <p:nvPr/>
          </p:nvGrpSpPr>
          <p:grpSpPr>
            <a:xfrm>
              <a:off x="1421214" y="3766967"/>
              <a:ext cx="21285432" cy="3779176"/>
              <a:chOff x="1172232" y="4320385"/>
              <a:chExt cx="21285432" cy="3762910"/>
            </a:xfrm>
          </p:grpSpPr>
          <p:sp>
            <p:nvSpPr>
              <p:cNvPr id="40" name="Freeform: Shape 1105">
                <a:extLst>
                  <a:ext uri="{FF2B5EF4-FFF2-40B4-BE49-F238E27FC236}">
                    <a16:creationId xmlns:a16="http://schemas.microsoft.com/office/drawing/2014/main" id="{8ECC1F9D-75B2-440E-BB12-21BF3286A571}"/>
                  </a:ext>
                </a:extLst>
              </p:cNvPr>
              <p:cNvSpPr/>
              <p:nvPr/>
            </p:nvSpPr>
            <p:spPr>
              <a:xfrm>
                <a:off x="4869648" y="4591412"/>
                <a:ext cx="1482539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3">
                    <a:moveTo>
                      <a:pt x="250" y="273"/>
                    </a:moveTo>
                    <a:lnTo>
                      <a:pt x="93" y="0"/>
                    </a:lnTo>
                    <a:lnTo>
                      <a:pt x="0" y="0"/>
                    </a:lnTo>
                    <a:lnTo>
                      <a:pt x="158" y="273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1" name="Freeform: Shape 1106">
                <a:extLst>
                  <a:ext uri="{FF2B5EF4-FFF2-40B4-BE49-F238E27FC236}">
                    <a16:creationId xmlns:a16="http://schemas.microsoft.com/office/drawing/2014/main" id="{55592D1E-3224-4A05-9199-3F11135C3C8A}"/>
                  </a:ext>
                </a:extLst>
              </p:cNvPr>
              <p:cNvSpPr/>
              <p:nvPr/>
            </p:nvSpPr>
            <p:spPr>
              <a:xfrm>
                <a:off x="4869648" y="6201857"/>
                <a:ext cx="1482539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2">
                    <a:moveTo>
                      <a:pt x="250" y="0"/>
                    </a:moveTo>
                    <a:lnTo>
                      <a:pt x="93" y="272"/>
                    </a:lnTo>
                    <a:lnTo>
                      <a:pt x="0" y="27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2" name="Freeform: Shape 1107">
                <a:extLst>
                  <a:ext uri="{FF2B5EF4-FFF2-40B4-BE49-F238E27FC236}">
                    <a16:creationId xmlns:a16="http://schemas.microsoft.com/office/drawing/2014/main" id="{16E22320-4EF4-4B19-BDDD-8D6E59C08F6E}"/>
                  </a:ext>
                </a:extLst>
              </p:cNvPr>
              <p:cNvSpPr/>
              <p:nvPr/>
            </p:nvSpPr>
            <p:spPr>
              <a:xfrm>
                <a:off x="10246085" y="4591412"/>
                <a:ext cx="1476585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9" h="273">
                    <a:moveTo>
                      <a:pt x="249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3" name="Freeform: Shape 1108">
                <a:extLst>
                  <a:ext uri="{FF2B5EF4-FFF2-40B4-BE49-F238E27FC236}">
                    <a16:creationId xmlns:a16="http://schemas.microsoft.com/office/drawing/2014/main" id="{04D98654-4DBF-426E-B76B-98C8EA0A38BC}"/>
                  </a:ext>
                </a:extLst>
              </p:cNvPr>
              <p:cNvSpPr/>
              <p:nvPr/>
            </p:nvSpPr>
            <p:spPr>
              <a:xfrm>
                <a:off x="10246085" y="6201857"/>
                <a:ext cx="1476585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9" h="272">
                    <a:moveTo>
                      <a:pt x="249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4" name="Freeform: Shape 1109">
                <a:extLst>
                  <a:ext uri="{FF2B5EF4-FFF2-40B4-BE49-F238E27FC236}">
                    <a16:creationId xmlns:a16="http://schemas.microsoft.com/office/drawing/2014/main" id="{1882AF87-6743-4749-88DA-BC8FFF054F57}"/>
                  </a:ext>
                </a:extLst>
              </p:cNvPr>
              <p:cNvSpPr/>
              <p:nvPr/>
            </p:nvSpPr>
            <p:spPr>
              <a:xfrm>
                <a:off x="15580843" y="4591412"/>
                <a:ext cx="1482539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3">
                    <a:moveTo>
                      <a:pt x="250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5" name="Freeform: Shape 1110">
                <a:extLst>
                  <a:ext uri="{FF2B5EF4-FFF2-40B4-BE49-F238E27FC236}">
                    <a16:creationId xmlns:a16="http://schemas.microsoft.com/office/drawing/2014/main" id="{3EA5CD42-B9B8-4596-A398-0E1C0F2ABB0D}"/>
                  </a:ext>
                </a:extLst>
              </p:cNvPr>
              <p:cNvSpPr/>
              <p:nvPr/>
            </p:nvSpPr>
            <p:spPr>
              <a:xfrm>
                <a:off x="15580843" y="6201857"/>
                <a:ext cx="1482539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2">
                    <a:moveTo>
                      <a:pt x="250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6" name="Freeform: Shape 1111">
                <a:extLst>
                  <a:ext uri="{FF2B5EF4-FFF2-40B4-BE49-F238E27FC236}">
                    <a16:creationId xmlns:a16="http://schemas.microsoft.com/office/drawing/2014/main" id="{CC71A45D-15DC-47EB-A304-C010C0FB7765}"/>
                  </a:ext>
                </a:extLst>
              </p:cNvPr>
              <p:cNvSpPr/>
              <p:nvPr/>
            </p:nvSpPr>
            <p:spPr>
              <a:xfrm>
                <a:off x="20987033" y="4591412"/>
                <a:ext cx="1470631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" h="273">
                    <a:moveTo>
                      <a:pt x="248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47" name="Freeform: Shape 1112">
                <a:extLst>
                  <a:ext uri="{FF2B5EF4-FFF2-40B4-BE49-F238E27FC236}">
                    <a16:creationId xmlns:a16="http://schemas.microsoft.com/office/drawing/2014/main" id="{A3C009AD-DF17-4EBA-BD09-13095BA918C5}"/>
                  </a:ext>
                </a:extLst>
              </p:cNvPr>
              <p:cNvSpPr/>
              <p:nvPr/>
            </p:nvSpPr>
            <p:spPr>
              <a:xfrm>
                <a:off x="20987033" y="6201857"/>
                <a:ext cx="1470631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" h="272">
                    <a:moveTo>
                      <a:pt x="248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2" name="Freeform: Shape 1113">
                <a:extLst>
                  <a:ext uri="{FF2B5EF4-FFF2-40B4-BE49-F238E27FC236}">
                    <a16:creationId xmlns:a16="http://schemas.microsoft.com/office/drawing/2014/main" id="{03D71C8E-8719-4359-81CB-6C9FF43EDA77}"/>
                  </a:ext>
                </a:extLst>
              </p:cNvPr>
              <p:cNvSpPr/>
              <p:nvPr/>
            </p:nvSpPr>
            <p:spPr>
              <a:xfrm>
                <a:off x="1172232" y="4320385"/>
                <a:ext cx="4334491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29" h="633">
                    <a:moveTo>
                      <a:pt x="187" y="624"/>
                    </a:moveTo>
                    <a:lnTo>
                      <a:pt x="9" y="316"/>
                    </a:lnTo>
                    <a:lnTo>
                      <a:pt x="187" y="9"/>
                    </a:lnTo>
                    <a:lnTo>
                      <a:pt x="542" y="9"/>
                    </a:lnTo>
                    <a:lnTo>
                      <a:pt x="720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29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3" name="Freeform: Shape 1114">
                <a:extLst>
                  <a:ext uri="{FF2B5EF4-FFF2-40B4-BE49-F238E27FC236}">
                    <a16:creationId xmlns:a16="http://schemas.microsoft.com/office/drawing/2014/main" id="{68C88F98-9FCE-4BBC-8990-8A9064D0A3D1}"/>
                  </a:ext>
                </a:extLst>
              </p:cNvPr>
              <p:cNvSpPr/>
              <p:nvPr/>
            </p:nvSpPr>
            <p:spPr>
              <a:xfrm>
                <a:off x="1463977" y="4591412"/>
                <a:ext cx="3751002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31" h="273">
                    <a:moveTo>
                      <a:pt x="159" y="0"/>
                    </a:moveTo>
                    <a:lnTo>
                      <a:pt x="473" y="0"/>
                    </a:lnTo>
                    <a:lnTo>
                      <a:pt x="631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4" name="Freeform: Shape 1115">
                <a:extLst>
                  <a:ext uri="{FF2B5EF4-FFF2-40B4-BE49-F238E27FC236}">
                    <a16:creationId xmlns:a16="http://schemas.microsoft.com/office/drawing/2014/main" id="{F635AB00-5E91-4ACD-BA12-2E8C793C88BA}"/>
                  </a:ext>
                </a:extLst>
              </p:cNvPr>
              <p:cNvSpPr/>
              <p:nvPr/>
            </p:nvSpPr>
            <p:spPr>
              <a:xfrm>
                <a:off x="1463977" y="6201857"/>
                <a:ext cx="3751002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31" h="272">
                    <a:moveTo>
                      <a:pt x="159" y="272"/>
                    </a:moveTo>
                    <a:lnTo>
                      <a:pt x="473" y="272"/>
                    </a:lnTo>
                    <a:lnTo>
                      <a:pt x="6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5" name="Freeform: Shape 1293">
                <a:extLst>
                  <a:ext uri="{FF2B5EF4-FFF2-40B4-BE49-F238E27FC236}">
                    <a16:creationId xmlns:a16="http://schemas.microsoft.com/office/drawing/2014/main" id="{DE8C8D20-88BD-4672-82E8-025915201E5E}"/>
                  </a:ext>
                </a:extLst>
              </p:cNvPr>
              <p:cNvSpPr/>
              <p:nvPr/>
            </p:nvSpPr>
            <p:spPr>
              <a:xfrm>
                <a:off x="6542698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9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20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30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6" name="Freeform: Shape 1294">
                <a:extLst>
                  <a:ext uri="{FF2B5EF4-FFF2-40B4-BE49-F238E27FC236}">
                    <a16:creationId xmlns:a16="http://schemas.microsoft.com/office/drawing/2014/main" id="{E37D070A-0450-4F4E-A16E-9F424DEE5EDE}"/>
                  </a:ext>
                </a:extLst>
              </p:cNvPr>
              <p:cNvSpPr/>
              <p:nvPr/>
            </p:nvSpPr>
            <p:spPr>
              <a:xfrm>
                <a:off x="6846367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6" y="0"/>
                    </a:moveTo>
                    <a:lnTo>
                      <a:pt x="471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7" name="Freeform: Shape 1295">
                <a:extLst>
                  <a:ext uri="{FF2B5EF4-FFF2-40B4-BE49-F238E27FC236}">
                    <a16:creationId xmlns:a16="http://schemas.microsoft.com/office/drawing/2014/main" id="{93EA0055-5861-4427-B6A8-E4CD640EADCA}"/>
                  </a:ext>
                </a:extLst>
              </p:cNvPr>
              <p:cNvSpPr/>
              <p:nvPr/>
            </p:nvSpPr>
            <p:spPr>
              <a:xfrm>
                <a:off x="6846367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6" y="272"/>
                    </a:moveTo>
                    <a:lnTo>
                      <a:pt x="471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58" name="Freeform: Shape 1473">
                <a:extLst>
                  <a:ext uri="{FF2B5EF4-FFF2-40B4-BE49-F238E27FC236}">
                    <a16:creationId xmlns:a16="http://schemas.microsoft.com/office/drawing/2014/main" id="{BB4538F4-F15D-4CC8-8C35-8674F7FE8656}"/>
                  </a:ext>
                </a:extLst>
              </p:cNvPr>
              <p:cNvSpPr/>
              <p:nvPr/>
            </p:nvSpPr>
            <p:spPr>
              <a:xfrm>
                <a:off x="11913197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9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19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30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2" name="Freeform: Shape 1474">
                <a:extLst>
                  <a:ext uri="{FF2B5EF4-FFF2-40B4-BE49-F238E27FC236}">
                    <a16:creationId xmlns:a16="http://schemas.microsoft.com/office/drawing/2014/main" id="{6E3B4CD3-11F5-4000-9F66-C0DAD930A409}"/>
                  </a:ext>
                </a:extLst>
              </p:cNvPr>
              <p:cNvSpPr/>
              <p:nvPr/>
            </p:nvSpPr>
            <p:spPr>
              <a:xfrm>
                <a:off x="12216833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6" y="0"/>
                    </a:moveTo>
                    <a:lnTo>
                      <a:pt x="472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3" name="Freeform: Shape 1475">
                <a:extLst>
                  <a:ext uri="{FF2B5EF4-FFF2-40B4-BE49-F238E27FC236}">
                    <a16:creationId xmlns:a16="http://schemas.microsoft.com/office/drawing/2014/main" id="{14D43519-D3F8-4B1A-875B-6513E8166832}"/>
                  </a:ext>
                </a:extLst>
              </p:cNvPr>
              <p:cNvSpPr/>
              <p:nvPr/>
            </p:nvSpPr>
            <p:spPr>
              <a:xfrm>
                <a:off x="12216833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6" y="272"/>
                    </a:moveTo>
                    <a:lnTo>
                      <a:pt x="472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4" name="Freeform: Shape 1653">
                <a:extLst>
                  <a:ext uri="{FF2B5EF4-FFF2-40B4-BE49-F238E27FC236}">
                    <a16:creationId xmlns:a16="http://schemas.microsoft.com/office/drawing/2014/main" id="{FFD67B9B-9F98-4FE8-A77C-C64102A6C1FF}"/>
                  </a:ext>
                </a:extLst>
              </p:cNvPr>
              <p:cNvSpPr/>
              <p:nvPr/>
            </p:nvSpPr>
            <p:spPr>
              <a:xfrm>
                <a:off x="17283679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11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19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6" y="633"/>
                    </a:lnTo>
                    <a:lnTo>
                      <a:pt x="730" y="316"/>
                    </a:lnTo>
                    <a:lnTo>
                      <a:pt x="546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5" name="Freeform: Shape 1654">
                <a:extLst>
                  <a:ext uri="{FF2B5EF4-FFF2-40B4-BE49-F238E27FC236}">
                    <a16:creationId xmlns:a16="http://schemas.microsoft.com/office/drawing/2014/main" id="{AE05929D-0135-44BC-AE1F-3E3544D915CE}"/>
                  </a:ext>
                </a:extLst>
              </p:cNvPr>
              <p:cNvSpPr/>
              <p:nvPr/>
            </p:nvSpPr>
            <p:spPr>
              <a:xfrm>
                <a:off x="17581378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7" y="0"/>
                    </a:moveTo>
                    <a:lnTo>
                      <a:pt x="473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  <p:sp>
            <p:nvSpPr>
              <p:cNvPr id="69" name="Freeform: Shape 1655">
                <a:extLst>
                  <a:ext uri="{FF2B5EF4-FFF2-40B4-BE49-F238E27FC236}">
                    <a16:creationId xmlns:a16="http://schemas.microsoft.com/office/drawing/2014/main" id="{78390806-88A6-4C98-868E-ED76307F2620}"/>
                  </a:ext>
                </a:extLst>
              </p:cNvPr>
              <p:cNvSpPr/>
              <p:nvPr/>
            </p:nvSpPr>
            <p:spPr>
              <a:xfrm>
                <a:off x="17581378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7" y="272"/>
                    </a:moveTo>
                    <a:lnTo>
                      <a:pt x="473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latin typeface="이사만루체 Light" panose="00000300000000000000" pitchFamily="2" charset="-127"/>
                  <a:ea typeface="이사만루체 Light" panose="00000300000000000000" pitchFamily="2" charset="-127"/>
                  <a:cs typeface="Arial Unicode MS" pitchFamily="2"/>
                </a:endParaRPr>
              </a:p>
            </p:txBody>
          </p:sp>
        </p:grpSp>
        <p:sp>
          <p:nvSpPr>
            <p:cNvPr id="32" name="Rectangle 793">
              <a:extLst>
                <a:ext uri="{FF2B5EF4-FFF2-40B4-BE49-F238E27FC236}">
                  <a16:creationId xmlns:a16="http://schemas.microsoft.com/office/drawing/2014/main" id="{0012FFE0-F81F-4ACF-8561-2518A2DF35E4}"/>
                </a:ext>
              </a:extLst>
            </p:cNvPr>
            <p:cNvSpPr/>
            <p:nvPr/>
          </p:nvSpPr>
          <p:spPr>
            <a:xfrm>
              <a:off x="2549490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36" name="Rectangle 794">
              <a:extLst>
                <a:ext uri="{FF2B5EF4-FFF2-40B4-BE49-F238E27FC236}">
                  <a16:creationId xmlns:a16="http://schemas.microsoft.com/office/drawing/2014/main" id="{17C88958-7360-4157-8F2F-A5A211B82A84}"/>
                </a:ext>
              </a:extLst>
            </p:cNvPr>
            <p:cNvSpPr/>
            <p:nvPr/>
          </p:nvSpPr>
          <p:spPr>
            <a:xfrm>
              <a:off x="7922934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38" name="Rectangle 795">
              <a:extLst>
                <a:ext uri="{FF2B5EF4-FFF2-40B4-BE49-F238E27FC236}">
                  <a16:creationId xmlns:a16="http://schemas.microsoft.com/office/drawing/2014/main" id="{E3B4E8E0-886F-4BB3-95DD-E6F169429B35}"/>
                </a:ext>
              </a:extLst>
            </p:cNvPr>
            <p:cNvSpPr/>
            <p:nvPr/>
          </p:nvSpPr>
          <p:spPr>
            <a:xfrm>
              <a:off x="13293432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O</a:t>
              </a:r>
            </a:p>
          </p:txBody>
        </p:sp>
        <p:sp>
          <p:nvSpPr>
            <p:cNvPr id="39" name="Rectangle 796">
              <a:extLst>
                <a:ext uri="{FF2B5EF4-FFF2-40B4-BE49-F238E27FC236}">
                  <a16:creationId xmlns:a16="http://schemas.microsoft.com/office/drawing/2014/main" id="{F5DCA90F-5FCC-4AA4-A64A-2EEB68008CED}"/>
                </a:ext>
              </a:extLst>
            </p:cNvPr>
            <p:cNvSpPr/>
            <p:nvPr/>
          </p:nvSpPr>
          <p:spPr>
            <a:xfrm>
              <a:off x="18660938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T</a:t>
              </a:r>
            </a:p>
          </p:txBody>
        </p:sp>
      </p:grpSp>
      <p:grpSp>
        <p:nvGrpSpPr>
          <p:cNvPr id="70" name="Group 797">
            <a:extLst>
              <a:ext uri="{FF2B5EF4-FFF2-40B4-BE49-F238E27FC236}">
                <a16:creationId xmlns:a16="http://schemas.microsoft.com/office/drawing/2014/main" id="{4FF649C1-D8F3-4945-AAC6-D9F9D45B7CD8}"/>
              </a:ext>
            </a:extLst>
          </p:cNvPr>
          <p:cNvGrpSpPr/>
          <p:nvPr/>
        </p:nvGrpSpPr>
        <p:grpSpPr>
          <a:xfrm>
            <a:off x="434767" y="4304874"/>
            <a:ext cx="3375139" cy="1252525"/>
            <a:chOff x="13709068" y="6983819"/>
            <a:chExt cx="4584275" cy="192437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B1D38A-DE5F-410F-B45F-7F8C5BC45A41}"/>
                </a:ext>
              </a:extLst>
            </p:cNvPr>
            <p:cNvSpPr txBox="1"/>
            <p:nvPr/>
          </p:nvSpPr>
          <p:spPr>
            <a:xfrm>
              <a:off x="13709068" y="7421619"/>
              <a:ext cx="4584275" cy="148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뉴스 </a:t>
              </a:r>
              <a:r>
                <a:rPr lang="en-US" altLang="ko-KR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data 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기반 키워드 적용으로 수치 </a:t>
              </a:r>
              <a:r>
                <a:rPr lang="en-US" altLang="ko-KR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data 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이외의 투자 심리 반영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전기차 분야 예측 기능 제공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099A400-6E02-4A72-8C6E-57E1B40B5C7C}"/>
                </a:ext>
              </a:extLst>
            </p:cNvPr>
            <p:cNvSpPr txBox="1"/>
            <p:nvPr/>
          </p:nvSpPr>
          <p:spPr>
            <a:xfrm>
              <a:off x="14651904" y="6983819"/>
              <a:ext cx="1554576" cy="49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Strengths</a:t>
              </a:r>
            </a:p>
          </p:txBody>
        </p:sp>
      </p:grpSp>
      <p:grpSp>
        <p:nvGrpSpPr>
          <p:cNvPr id="73" name="Group 800">
            <a:extLst>
              <a:ext uri="{FF2B5EF4-FFF2-40B4-BE49-F238E27FC236}">
                <a16:creationId xmlns:a16="http://schemas.microsoft.com/office/drawing/2014/main" id="{4D207AD2-6085-4AED-917C-1D569641832C}"/>
              </a:ext>
            </a:extLst>
          </p:cNvPr>
          <p:cNvGrpSpPr/>
          <p:nvPr/>
        </p:nvGrpSpPr>
        <p:grpSpPr>
          <a:xfrm>
            <a:off x="6512689" y="4264457"/>
            <a:ext cx="2789371" cy="1305550"/>
            <a:chOff x="14141431" y="6836170"/>
            <a:chExt cx="4767179" cy="20058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C4DE94-9630-4045-8B5A-4EC3CF390DFA}"/>
                </a:ext>
              </a:extLst>
            </p:cNvPr>
            <p:cNvSpPr txBox="1"/>
            <p:nvPr/>
          </p:nvSpPr>
          <p:spPr>
            <a:xfrm>
              <a:off x="14141431" y="7355438"/>
              <a:ext cx="4767179" cy="148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지속 성장하고 있는 </a:t>
              </a:r>
              <a:r>
                <a:rPr lang="ko-KR" altLang="en-US" sz="1300" dirty="0" err="1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로보어드바이저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 시장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신규 투자자수 증가</a:t>
              </a:r>
              <a:endParaRPr 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3809723-6A39-431F-95B8-C39A9EBFF120}"/>
                </a:ext>
              </a:extLst>
            </p:cNvPr>
            <p:cNvSpPr txBox="1"/>
            <p:nvPr/>
          </p:nvSpPr>
          <p:spPr>
            <a:xfrm>
              <a:off x="14332915" y="6836170"/>
              <a:ext cx="2339852" cy="49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Opportunity</a:t>
              </a:r>
            </a:p>
          </p:txBody>
        </p:sp>
      </p:grpSp>
      <p:grpSp>
        <p:nvGrpSpPr>
          <p:cNvPr id="76" name="Group 803">
            <a:extLst>
              <a:ext uri="{FF2B5EF4-FFF2-40B4-BE49-F238E27FC236}">
                <a16:creationId xmlns:a16="http://schemas.microsoft.com/office/drawing/2014/main" id="{874B3707-614D-4F1D-AF81-DBC83B4B2308}"/>
              </a:ext>
            </a:extLst>
          </p:cNvPr>
          <p:cNvGrpSpPr/>
          <p:nvPr/>
        </p:nvGrpSpPr>
        <p:grpSpPr>
          <a:xfrm>
            <a:off x="8667427" y="4246173"/>
            <a:ext cx="3071293" cy="1305550"/>
            <a:chOff x="13269857" y="7027919"/>
            <a:chExt cx="4718734" cy="200584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7569F78-C7AC-427B-B2A2-DF89BD9575A1}"/>
                </a:ext>
              </a:extLst>
            </p:cNvPr>
            <p:cNvSpPr txBox="1"/>
            <p:nvPr/>
          </p:nvSpPr>
          <p:spPr>
            <a:xfrm>
              <a:off x="13269857" y="7547187"/>
              <a:ext cx="4718734" cy="148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신생분야이기 때문에 산업안정성 낮음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미래에 있을 새로운 변수에 대응하기 어려움</a:t>
              </a:r>
              <a:endParaRPr 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ADC10B-6B27-4D4A-9926-CA6C43A3ED44}"/>
                </a:ext>
              </a:extLst>
            </p:cNvPr>
            <p:cNvSpPr txBox="1"/>
            <p:nvPr/>
          </p:nvSpPr>
          <p:spPr>
            <a:xfrm>
              <a:off x="14754947" y="7027919"/>
              <a:ext cx="1422543" cy="49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Threats</a:t>
              </a:r>
            </a:p>
          </p:txBody>
        </p:sp>
      </p:grpSp>
      <p:grpSp>
        <p:nvGrpSpPr>
          <p:cNvPr id="81" name="Group 806">
            <a:extLst>
              <a:ext uri="{FF2B5EF4-FFF2-40B4-BE49-F238E27FC236}">
                <a16:creationId xmlns:a16="http://schemas.microsoft.com/office/drawing/2014/main" id="{06CFE709-1555-44DC-A813-59819C25B055}"/>
              </a:ext>
            </a:extLst>
          </p:cNvPr>
          <p:cNvGrpSpPr/>
          <p:nvPr/>
        </p:nvGrpSpPr>
        <p:grpSpPr>
          <a:xfrm>
            <a:off x="3548222" y="4264456"/>
            <a:ext cx="3386444" cy="1004501"/>
            <a:chOff x="18399366" y="6261086"/>
            <a:chExt cx="4766391" cy="154331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7BE25E-3F87-40EC-AD7E-05861B63B007}"/>
                </a:ext>
              </a:extLst>
            </p:cNvPr>
            <p:cNvSpPr txBox="1"/>
            <p:nvPr/>
          </p:nvSpPr>
          <p:spPr>
            <a:xfrm>
              <a:off x="18415278" y="6778870"/>
              <a:ext cx="4750479" cy="1025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전기차 관련 </a:t>
              </a:r>
              <a:r>
                <a:rPr lang="en-US" altLang="ko-KR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5</a:t>
              </a: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개 종목만 예측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연계되어 있는 증권사 없음</a:t>
              </a:r>
              <a:endPara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1FC22E9-8D46-4B8D-948E-52FAEED852D4}"/>
                </a:ext>
              </a:extLst>
            </p:cNvPr>
            <p:cNvSpPr txBox="1"/>
            <p:nvPr/>
          </p:nvSpPr>
          <p:spPr>
            <a:xfrm>
              <a:off x="18399366" y="6261086"/>
              <a:ext cx="3091185" cy="49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엘리스 디지털배움체" panose="020B0600000101010101" pitchFamily="50" charset="-127"/>
                  <a:ea typeface="엘리스 디지털배움체" panose="020B0600000101010101" pitchFamily="50" charset="-127"/>
                  <a:cs typeface="Lato" panose="020F0502020204030203" pitchFamily="34" charset="0"/>
                </a:rPr>
                <a:t>Weakness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37A049E-342D-486A-93DF-44459D7693F9}"/>
              </a:ext>
            </a:extLst>
          </p:cNvPr>
          <p:cNvSpPr txBox="1"/>
          <p:nvPr/>
        </p:nvSpPr>
        <p:spPr>
          <a:xfrm>
            <a:off x="1153153" y="515266"/>
            <a:ext cx="999117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Black" panose="020F0502020204030203" pitchFamily="34" charset="0"/>
              </a:rPr>
              <a:t>S.W.O.T DIAGRAM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62AE00-8808-439B-99EF-65316FD3AD17}"/>
              </a:ext>
            </a:extLst>
          </p:cNvPr>
          <p:cNvSpPr/>
          <p:nvPr/>
        </p:nvSpPr>
        <p:spPr>
          <a:xfrm>
            <a:off x="3384420" y="1085014"/>
            <a:ext cx="5472366" cy="80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슬라이드 번호 개체 틀 2">
            <a:extLst>
              <a:ext uri="{FF2B5EF4-FFF2-40B4-BE49-F238E27FC236}">
                <a16:creationId xmlns:a16="http://schemas.microsoft.com/office/drawing/2014/main" id="{D7EF4F1C-7E1B-4E34-9303-1C68F4E792B4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57C2761-3003-4523-BB46-63FEC9D2DAF5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B7C50A-6337-4195-9B1F-F4745D6D7CFA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698AA2-4CAF-4246-BC52-9016338CAB4D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5C2079-0755-4DB6-85FE-14392D2D265B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SWOT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1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unded Rectangle 2241">
            <a:extLst>
              <a:ext uri="{FF2B5EF4-FFF2-40B4-BE49-F238E27FC236}">
                <a16:creationId xmlns:a16="http://schemas.microsoft.com/office/drawing/2014/main" id="{7F4EDBD2-587F-49DA-802C-059417B6C9A6}"/>
              </a:ext>
            </a:extLst>
          </p:cNvPr>
          <p:cNvSpPr/>
          <p:nvPr/>
        </p:nvSpPr>
        <p:spPr>
          <a:xfrm>
            <a:off x="8195842" y="1807895"/>
            <a:ext cx="3649476" cy="11937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0" name="Rounded Rectangle 2240">
            <a:extLst>
              <a:ext uri="{FF2B5EF4-FFF2-40B4-BE49-F238E27FC236}">
                <a16:creationId xmlns:a16="http://schemas.microsoft.com/office/drawing/2014/main" id="{EC7C7F8D-63CF-494B-B18E-7B3648D0775A}"/>
              </a:ext>
            </a:extLst>
          </p:cNvPr>
          <p:cNvSpPr/>
          <p:nvPr/>
        </p:nvSpPr>
        <p:spPr>
          <a:xfrm>
            <a:off x="8246642" y="4705636"/>
            <a:ext cx="3649475" cy="119372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00" name="Freeform: Shape 7393">
            <a:extLst>
              <a:ext uri="{FF2B5EF4-FFF2-40B4-BE49-F238E27FC236}">
                <a16:creationId xmlns:a16="http://schemas.microsoft.com/office/drawing/2014/main" id="{D2401CBB-A39F-4A02-9862-9675337EDDF0}"/>
              </a:ext>
            </a:extLst>
          </p:cNvPr>
          <p:cNvSpPr/>
          <p:nvPr/>
        </p:nvSpPr>
        <p:spPr>
          <a:xfrm>
            <a:off x="7856100" y="5030994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5" name="Freeform: Shape 7381">
            <a:extLst>
              <a:ext uri="{FF2B5EF4-FFF2-40B4-BE49-F238E27FC236}">
                <a16:creationId xmlns:a16="http://schemas.microsoft.com/office/drawing/2014/main" id="{51611149-A539-4028-965D-E271C6925114}"/>
              </a:ext>
            </a:extLst>
          </p:cNvPr>
          <p:cNvSpPr/>
          <p:nvPr/>
        </p:nvSpPr>
        <p:spPr>
          <a:xfrm>
            <a:off x="6785767" y="5324070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8" name="Freeform: Shape 7393">
            <a:extLst>
              <a:ext uri="{FF2B5EF4-FFF2-40B4-BE49-F238E27FC236}">
                <a16:creationId xmlns:a16="http://schemas.microsoft.com/office/drawing/2014/main" id="{6B1E2DCC-4C4A-4CD4-BD63-C61A9F05DD9D}"/>
              </a:ext>
            </a:extLst>
          </p:cNvPr>
          <p:cNvSpPr/>
          <p:nvPr/>
        </p:nvSpPr>
        <p:spPr>
          <a:xfrm>
            <a:off x="7839444" y="2074117"/>
            <a:ext cx="725058" cy="689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42" name="Rounded Rectangle 2239">
            <a:extLst>
              <a:ext uri="{FF2B5EF4-FFF2-40B4-BE49-F238E27FC236}">
                <a16:creationId xmlns:a16="http://schemas.microsoft.com/office/drawing/2014/main" id="{6FC95C61-81B4-4EC7-938C-A42E387DDB95}"/>
              </a:ext>
            </a:extLst>
          </p:cNvPr>
          <p:cNvSpPr/>
          <p:nvPr/>
        </p:nvSpPr>
        <p:spPr>
          <a:xfrm>
            <a:off x="370325" y="4695048"/>
            <a:ext cx="3671033" cy="11937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93" name="Freeform: Shape 7393">
            <a:extLst>
              <a:ext uri="{FF2B5EF4-FFF2-40B4-BE49-F238E27FC236}">
                <a16:creationId xmlns:a16="http://schemas.microsoft.com/office/drawing/2014/main" id="{F353304B-D6D7-4A9F-8959-BC930F4D31AC}"/>
              </a:ext>
            </a:extLst>
          </p:cNvPr>
          <p:cNvSpPr/>
          <p:nvPr/>
        </p:nvSpPr>
        <p:spPr>
          <a:xfrm>
            <a:off x="3828244" y="4972196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0" name="Freeform: Shape 7381">
            <a:extLst>
              <a:ext uri="{FF2B5EF4-FFF2-40B4-BE49-F238E27FC236}">
                <a16:creationId xmlns:a16="http://schemas.microsoft.com/office/drawing/2014/main" id="{7F361228-E4B7-46CB-B8FB-5DAD2D47F3A6}"/>
              </a:ext>
            </a:extLst>
          </p:cNvPr>
          <p:cNvSpPr/>
          <p:nvPr/>
        </p:nvSpPr>
        <p:spPr>
          <a:xfrm>
            <a:off x="3957293" y="5284153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43" name="Rounded Rectangle 5">
            <a:extLst>
              <a:ext uri="{FF2B5EF4-FFF2-40B4-BE49-F238E27FC236}">
                <a16:creationId xmlns:a16="http://schemas.microsoft.com/office/drawing/2014/main" id="{334CEE7C-8178-407F-9C9E-D580781AA7DB}"/>
              </a:ext>
            </a:extLst>
          </p:cNvPr>
          <p:cNvSpPr/>
          <p:nvPr/>
        </p:nvSpPr>
        <p:spPr>
          <a:xfrm>
            <a:off x="370325" y="1828802"/>
            <a:ext cx="3671033" cy="119372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4" name="Freeform: Shape 7381">
            <a:extLst>
              <a:ext uri="{FF2B5EF4-FFF2-40B4-BE49-F238E27FC236}">
                <a16:creationId xmlns:a16="http://schemas.microsoft.com/office/drawing/2014/main" id="{59374CC2-EC88-4607-91ED-8B14C3BAAA04}"/>
              </a:ext>
            </a:extLst>
          </p:cNvPr>
          <p:cNvSpPr/>
          <p:nvPr/>
        </p:nvSpPr>
        <p:spPr>
          <a:xfrm>
            <a:off x="3947789" y="2417743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9FA0126-A443-42C3-86DC-97E1D4F35FE1}"/>
              </a:ext>
            </a:extLst>
          </p:cNvPr>
          <p:cNvSpPr txBox="1"/>
          <p:nvPr/>
        </p:nvSpPr>
        <p:spPr>
          <a:xfrm>
            <a:off x="1153153" y="515266"/>
            <a:ext cx="999117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Black" panose="020F0502020204030203" pitchFamily="34" charset="0"/>
              </a:rPr>
              <a:t>S.W.O.</a:t>
            </a:r>
            <a:r>
              <a:rPr lang="en-US" sz="3000" b="1" dirty="0">
                <a:solidFill>
                  <a:srgbClr val="44546A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Black" panose="020F0502020204030203" pitchFamily="34" charset="0"/>
              </a:rPr>
              <a:t>T </a:t>
            </a:r>
            <a:r>
              <a:rPr lang="en-US" altLang="ko-KR" sz="3000" b="1" i="0" dirty="0">
                <a:solidFill>
                  <a:srgbClr val="44546A"/>
                </a:solidFill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analysis</a:t>
            </a:r>
            <a:endParaRPr lang="en-US" sz="3000" b="1" dirty="0">
              <a:solidFill>
                <a:srgbClr val="44546A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Lato Black" panose="020F0502020204030203" pitchFamily="34" charset="0"/>
            </a:endParaRPr>
          </a:p>
        </p:txBody>
      </p:sp>
      <p:sp>
        <p:nvSpPr>
          <p:cNvPr id="150" name="Freeform: Shape 7380">
            <a:extLst>
              <a:ext uri="{FF2B5EF4-FFF2-40B4-BE49-F238E27FC236}">
                <a16:creationId xmlns:a16="http://schemas.microsoft.com/office/drawing/2014/main" id="{D8DD25E2-6D35-4F85-A70E-753569151BFD}"/>
              </a:ext>
            </a:extLst>
          </p:cNvPr>
          <p:cNvSpPr/>
          <p:nvPr/>
        </p:nvSpPr>
        <p:spPr>
          <a:xfrm>
            <a:off x="5358947" y="2427717"/>
            <a:ext cx="98342" cy="29552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" h="1077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55" name="Freeform: Shape 7393">
            <a:extLst>
              <a:ext uri="{FF2B5EF4-FFF2-40B4-BE49-F238E27FC236}">
                <a16:creationId xmlns:a16="http://schemas.microsoft.com/office/drawing/2014/main" id="{C6F4578D-65F9-441B-A8E8-94D4A1B20DE8}"/>
              </a:ext>
            </a:extLst>
          </p:cNvPr>
          <p:cNvSpPr/>
          <p:nvPr/>
        </p:nvSpPr>
        <p:spPr>
          <a:xfrm>
            <a:off x="3784440" y="2069795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5" name="Freeform: Shape 8429">
            <a:extLst>
              <a:ext uri="{FF2B5EF4-FFF2-40B4-BE49-F238E27FC236}">
                <a16:creationId xmlns:a16="http://schemas.microsoft.com/office/drawing/2014/main" id="{5D27781D-1E11-4907-BB3C-1F7A790D3EDC}"/>
              </a:ext>
            </a:extLst>
          </p:cNvPr>
          <p:cNvSpPr/>
          <p:nvPr/>
        </p:nvSpPr>
        <p:spPr>
          <a:xfrm>
            <a:off x="7932105" y="5083837"/>
            <a:ext cx="615054" cy="5783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6" name="Freeform: Shape 8430">
            <a:extLst>
              <a:ext uri="{FF2B5EF4-FFF2-40B4-BE49-F238E27FC236}">
                <a16:creationId xmlns:a16="http://schemas.microsoft.com/office/drawing/2014/main" id="{E7E27B77-0826-4E67-A7DF-C509FB8810EC}"/>
              </a:ext>
            </a:extLst>
          </p:cNvPr>
          <p:cNvSpPr/>
          <p:nvPr/>
        </p:nvSpPr>
        <p:spPr>
          <a:xfrm>
            <a:off x="3860928" y="5011075"/>
            <a:ext cx="613550" cy="6161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7" name="Freeform: Shape 8432">
            <a:extLst>
              <a:ext uri="{FF2B5EF4-FFF2-40B4-BE49-F238E27FC236}">
                <a16:creationId xmlns:a16="http://schemas.microsoft.com/office/drawing/2014/main" id="{ED5959F1-4D29-44B3-8186-C3DE7391E199}"/>
              </a:ext>
            </a:extLst>
          </p:cNvPr>
          <p:cNvSpPr/>
          <p:nvPr/>
        </p:nvSpPr>
        <p:spPr>
          <a:xfrm>
            <a:off x="3815528" y="2108040"/>
            <a:ext cx="613550" cy="6186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8" name="Freeform: Shape 8606">
            <a:extLst>
              <a:ext uri="{FF2B5EF4-FFF2-40B4-BE49-F238E27FC236}">
                <a16:creationId xmlns:a16="http://schemas.microsoft.com/office/drawing/2014/main" id="{E1A67CC2-8E2D-425A-AE23-A5A447AF1ED5}"/>
              </a:ext>
            </a:extLst>
          </p:cNvPr>
          <p:cNvSpPr/>
          <p:nvPr/>
        </p:nvSpPr>
        <p:spPr>
          <a:xfrm>
            <a:off x="3810161" y="2409965"/>
            <a:ext cx="613550" cy="3080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121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9" name="Freeform: Shape 8608">
            <a:extLst>
              <a:ext uri="{FF2B5EF4-FFF2-40B4-BE49-F238E27FC236}">
                <a16:creationId xmlns:a16="http://schemas.microsoft.com/office/drawing/2014/main" id="{592C2AD1-481E-447C-9457-30073A2048F3}"/>
              </a:ext>
            </a:extLst>
          </p:cNvPr>
          <p:cNvSpPr/>
          <p:nvPr/>
        </p:nvSpPr>
        <p:spPr>
          <a:xfrm>
            <a:off x="3860928" y="5319133"/>
            <a:ext cx="613550" cy="3080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121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70" name="Freeform: Shape 8609">
            <a:extLst>
              <a:ext uri="{FF2B5EF4-FFF2-40B4-BE49-F238E27FC236}">
                <a16:creationId xmlns:a16="http://schemas.microsoft.com/office/drawing/2014/main" id="{AE24F0A1-6406-492E-B766-560AA6AB0AD5}"/>
              </a:ext>
            </a:extLst>
          </p:cNvPr>
          <p:cNvSpPr/>
          <p:nvPr/>
        </p:nvSpPr>
        <p:spPr>
          <a:xfrm>
            <a:off x="7931961" y="5367757"/>
            <a:ext cx="614098" cy="2772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121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72" name="Oval 3">
            <a:extLst>
              <a:ext uri="{FF2B5EF4-FFF2-40B4-BE49-F238E27FC236}">
                <a16:creationId xmlns:a16="http://schemas.microsoft.com/office/drawing/2014/main" id="{E96E1118-BAB2-429F-9A34-880E62D87EF5}"/>
              </a:ext>
            </a:extLst>
          </p:cNvPr>
          <p:cNvSpPr/>
          <p:nvPr/>
        </p:nvSpPr>
        <p:spPr>
          <a:xfrm>
            <a:off x="5030190" y="2755642"/>
            <a:ext cx="2099258" cy="20093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3" name="Rectangle 2225">
            <a:extLst>
              <a:ext uri="{FF2B5EF4-FFF2-40B4-BE49-F238E27FC236}">
                <a16:creationId xmlns:a16="http://schemas.microsoft.com/office/drawing/2014/main" id="{53BFD03A-096E-4D63-800C-BA31174E8DE6}"/>
              </a:ext>
            </a:extLst>
          </p:cNvPr>
          <p:cNvSpPr/>
          <p:nvPr/>
        </p:nvSpPr>
        <p:spPr>
          <a:xfrm>
            <a:off x="3339293" y="2212425"/>
            <a:ext cx="15672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SO</a:t>
            </a:r>
          </a:p>
        </p:txBody>
      </p:sp>
      <p:sp>
        <p:nvSpPr>
          <p:cNvPr id="175" name="Rectangle 2227">
            <a:extLst>
              <a:ext uri="{FF2B5EF4-FFF2-40B4-BE49-F238E27FC236}">
                <a16:creationId xmlns:a16="http://schemas.microsoft.com/office/drawing/2014/main" id="{F4C37654-5B78-4894-A06B-B0C3EA96F283}"/>
              </a:ext>
            </a:extLst>
          </p:cNvPr>
          <p:cNvSpPr/>
          <p:nvPr/>
        </p:nvSpPr>
        <p:spPr>
          <a:xfrm>
            <a:off x="3363337" y="5096427"/>
            <a:ext cx="15672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ST</a:t>
            </a:r>
          </a:p>
        </p:txBody>
      </p:sp>
      <p:sp>
        <p:nvSpPr>
          <p:cNvPr id="176" name="Rectangle 2228">
            <a:extLst>
              <a:ext uri="{FF2B5EF4-FFF2-40B4-BE49-F238E27FC236}">
                <a16:creationId xmlns:a16="http://schemas.microsoft.com/office/drawing/2014/main" id="{95327912-AE3F-4C76-B2A1-7CC2C0161385}"/>
              </a:ext>
            </a:extLst>
          </p:cNvPr>
          <p:cNvSpPr/>
          <p:nvPr/>
        </p:nvSpPr>
        <p:spPr>
          <a:xfrm>
            <a:off x="7880451" y="5162035"/>
            <a:ext cx="70431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WT</a:t>
            </a:r>
          </a:p>
        </p:txBody>
      </p:sp>
      <p:grpSp>
        <p:nvGrpSpPr>
          <p:cNvPr id="177" name="Group 2229">
            <a:extLst>
              <a:ext uri="{FF2B5EF4-FFF2-40B4-BE49-F238E27FC236}">
                <a16:creationId xmlns:a16="http://schemas.microsoft.com/office/drawing/2014/main" id="{D11E92A3-809F-49B0-977D-EF08C4C36086}"/>
              </a:ext>
            </a:extLst>
          </p:cNvPr>
          <p:cNvGrpSpPr/>
          <p:nvPr/>
        </p:nvGrpSpPr>
        <p:grpSpPr>
          <a:xfrm>
            <a:off x="492265" y="1840423"/>
            <a:ext cx="11269000" cy="1039492"/>
            <a:chOff x="931062" y="4364560"/>
            <a:chExt cx="15741290" cy="158784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3E4D52E-35A7-40FA-B265-0B999B98910B}"/>
                </a:ext>
              </a:extLst>
            </p:cNvPr>
            <p:cNvSpPr txBox="1"/>
            <p:nvPr/>
          </p:nvSpPr>
          <p:spPr>
            <a:xfrm>
              <a:off x="931062" y="4932802"/>
              <a:ext cx="4163224" cy="101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전기차에 관심 있는 신규 투자자 집중 </a:t>
              </a:r>
              <a:endParaRPr lang="en-US" altLang="ko-KR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마케팅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FFF2A3D-AD3A-4526-BA76-E80AA214714D}"/>
                </a:ext>
              </a:extLst>
            </p:cNvPr>
            <p:cNvSpPr txBox="1"/>
            <p:nvPr/>
          </p:nvSpPr>
          <p:spPr>
            <a:xfrm>
              <a:off x="10044512" y="4744623"/>
              <a:ext cx="6617924" cy="101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 각 증권사에 전기차 분야 주식 예측 </a:t>
              </a:r>
              <a:endParaRPr lang="en-US" altLang="ko-KR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 Light" panose="020F0502020204030203" pitchFamily="34" charset="0"/>
                </a:rPr>
                <a:t>솔루션 제공 문의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5686D36-FF9B-4B33-A398-91413E932B02}"/>
                </a:ext>
              </a:extLst>
            </p:cNvPr>
            <p:cNvSpPr txBox="1"/>
            <p:nvPr/>
          </p:nvSpPr>
          <p:spPr>
            <a:xfrm>
              <a:off x="14331959" y="4364560"/>
              <a:ext cx="2340393" cy="493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W-O </a:t>
              </a:r>
              <a:r>
                <a:rPr lang="ko-KR" alt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endParaRPr>
            </a:p>
          </p:txBody>
        </p:sp>
      </p:grpSp>
      <p:grpSp>
        <p:nvGrpSpPr>
          <p:cNvPr id="182" name="Group 2234">
            <a:extLst>
              <a:ext uri="{FF2B5EF4-FFF2-40B4-BE49-F238E27FC236}">
                <a16:creationId xmlns:a16="http://schemas.microsoft.com/office/drawing/2014/main" id="{3E52C845-78BE-4349-9FE9-DD137B49E437}"/>
              </a:ext>
            </a:extLst>
          </p:cNvPr>
          <p:cNvGrpSpPr/>
          <p:nvPr/>
        </p:nvGrpSpPr>
        <p:grpSpPr>
          <a:xfrm>
            <a:off x="465559" y="4810613"/>
            <a:ext cx="11316026" cy="921511"/>
            <a:chOff x="3422100" y="7806049"/>
            <a:chExt cx="11316026" cy="921511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1243544-E53A-46C1-B569-FB86DF2C2F54}"/>
                </a:ext>
              </a:extLst>
            </p:cNvPr>
            <p:cNvSpPr txBox="1"/>
            <p:nvPr/>
          </p:nvSpPr>
          <p:spPr>
            <a:xfrm>
              <a:off x="3422100" y="8060390"/>
              <a:ext cx="3538846" cy="66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뉴스</a:t>
              </a:r>
              <a:r>
                <a:rPr lang="en-US" altLang="ko-KR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+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수치 </a:t>
              </a:r>
              <a:r>
                <a:rPr lang="en-US" altLang="ko-KR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data 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기반 솔루션으로 기존 솔루션에 비해 높은 성능 기대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9C5C2C4-CCA9-414E-8A14-206C00211E54}"/>
                </a:ext>
              </a:extLst>
            </p:cNvPr>
            <p:cNvSpPr txBox="1"/>
            <p:nvPr/>
          </p:nvSpPr>
          <p:spPr>
            <a:xfrm>
              <a:off x="3472510" y="7810982"/>
              <a:ext cx="160332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S-T </a:t>
              </a:r>
              <a:r>
                <a:rPr lang="ko-KR" alt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CAA0188-D9CB-48BC-B18D-34ED402100A2}"/>
                </a:ext>
              </a:extLst>
            </p:cNvPr>
            <p:cNvSpPr txBox="1"/>
            <p:nvPr/>
          </p:nvSpPr>
          <p:spPr>
            <a:xfrm>
              <a:off x="11833647" y="8050953"/>
              <a:ext cx="2898314" cy="667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300" b="0" i="0" dirty="0" err="1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로보어드바이저를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이사만루체 Light" panose="00000300000000000000" pitchFamily="2" charset="-127"/>
                  <a:ea typeface="이사만루체 Light" panose="00000300000000000000" pitchFamily="2" charset="-127"/>
                </a:rPr>
                <a:t> 이용하는 전기차 관심 투자자에게 마케팅</a:t>
              </a:r>
              <a:endParaRPr lang="en-US" sz="13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 Light" panose="020F0502020204030203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8983E23-59D5-4BF9-A23D-F034F08ED206}"/>
                </a:ext>
              </a:extLst>
            </p:cNvPr>
            <p:cNvSpPr txBox="1"/>
            <p:nvPr/>
          </p:nvSpPr>
          <p:spPr>
            <a:xfrm>
              <a:off x="13048241" y="7806049"/>
              <a:ext cx="16898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W-T </a:t>
              </a:r>
              <a:r>
                <a:rPr lang="ko-KR" altLang="en-US" sz="1500" b="1" dirty="0">
                  <a:solidFill>
                    <a:schemeClr val="bg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CF696377-D362-4B0D-8F9B-DE5943D63389}"/>
              </a:ext>
            </a:extLst>
          </p:cNvPr>
          <p:cNvSpPr txBox="1"/>
          <p:nvPr/>
        </p:nvSpPr>
        <p:spPr>
          <a:xfrm>
            <a:off x="4710800" y="3560255"/>
            <a:ext cx="27380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tx2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ATM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E323890-283C-44E9-BA7C-93E4C786FD71}"/>
              </a:ext>
            </a:extLst>
          </p:cNvPr>
          <p:cNvSpPr txBox="1"/>
          <p:nvPr/>
        </p:nvSpPr>
        <p:spPr>
          <a:xfrm>
            <a:off x="496151" y="1927478"/>
            <a:ext cx="16369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S-O </a:t>
            </a:r>
            <a:r>
              <a:rPr lang="ko-KR" alt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전략</a:t>
            </a:r>
            <a:r>
              <a:rPr lang="en-US" altLang="ko-KR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및 분석</a:t>
            </a:r>
            <a:endParaRPr lang="en-US" sz="1500" b="1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194" name="Freeform: Shape 7380">
            <a:extLst>
              <a:ext uri="{FF2B5EF4-FFF2-40B4-BE49-F238E27FC236}">
                <a16:creationId xmlns:a16="http://schemas.microsoft.com/office/drawing/2014/main" id="{8EB8F2EF-C5FC-4CC4-9C8C-F487A2CB4B44}"/>
              </a:ext>
            </a:extLst>
          </p:cNvPr>
          <p:cNvSpPr/>
          <p:nvPr/>
        </p:nvSpPr>
        <p:spPr>
          <a:xfrm>
            <a:off x="6771273" y="2455819"/>
            <a:ext cx="98342" cy="29552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" h="1077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6" name="Freeform: Shape 7381">
            <a:extLst>
              <a:ext uri="{FF2B5EF4-FFF2-40B4-BE49-F238E27FC236}">
                <a16:creationId xmlns:a16="http://schemas.microsoft.com/office/drawing/2014/main" id="{CC3685E2-D470-4665-BDFD-17CF3E4354C2}"/>
              </a:ext>
            </a:extLst>
          </p:cNvPr>
          <p:cNvSpPr/>
          <p:nvPr/>
        </p:nvSpPr>
        <p:spPr>
          <a:xfrm>
            <a:off x="6771273" y="2404760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64" name="Freeform: Shape 8427">
            <a:extLst>
              <a:ext uri="{FF2B5EF4-FFF2-40B4-BE49-F238E27FC236}">
                <a16:creationId xmlns:a16="http://schemas.microsoft.com/office/drawing/2014/main" id="{3D01AA33-9019-4ED6-8C9D-9FEF647CBF22}"/>
              </a:ext>
            </a:extLst>
          </p:cNvPr>
          <p:cNvSpPr/>
          <p:nvPr/>
        </p:nvSpPr>
        <p:spPr>
          <a:xfrm>
            <a:off x="7902571" y="2115255"/>
            <a:ext cx="626528" cy="6018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71" name="Freeform: Shape 8611">
            <a:extLst>
              <a:ext uri="{FF2B5EF4-FFF2-40B4-BE49-F238E27FC236}">
                <a16:creationId xmlns:a16="http://schemas.microsoft.com/office/drawing/2014/main" id="{06893D36-6698-4A0F-AE2D-6F6453FF7849}"/>
              </a:ext>
            </a:extLst>
          </p:cNvPr>
          <p:cNvSpPr/>
          <p:nvPr/>
        </p:nvSpPr>
        <p:spPr>
          <a:xfrm>
            <a:off x="7902571" y="2441538"/>
            <a:ext cx="626528" cy="2702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121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이사만루체 Light" panose="00000300000000000000" pitchFamily="2" charset="-127"/>
              <a:ea typeface="이사만루체 Light" panose="00000300000000000000" pitchFamily="2" charset="-127"/>
              <a:cs typeface="Arial Unicode MS" pitchFamily="2"/>
            </a:endParaRPr>
          </a:p>
        </p:txBody>
      </p:sp>
      <p:sp>
        <p:nvSpPr>
          <p:cNvPr id="197" name="Rectangle 2227">
            <a:extLst>
              <a:ext uri="{FF2B5EF4-FFF2-40B4-BE49-F238E27FC236}">
                <a16:creationId xmlns:a16="http://schemas.microsoft.com/office/drawing/2014/main" id="{4BB38131-8FE7-400E-AF0F-DD869E5247CD}"/>
              </a:ext>
            </a:extLst>
          </p:cNvPr>
          <p:cNvSpPr/>
          <p:nvPr/>
        </p:nvSpPr>
        <p:spPr>
          <a:xfrm>
            <a:off x="7437244" y="2214683"/>
            <a:ext cx="15672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Lato" panose="020F0502020204030203" pitchFamily="34" charset="0"/>
              </a:rPr>
              <a:t>WO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B761551-8339-44E0-BAB2-F6AD3D26F637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02" name="그림 201">
            <a:extLst>
              <a:ext uri="{FF2B5EF4-FFF2-40B4-BE49-F238E27FC236}">
                <a16:creationId xmlns:a16="http://schemas.microsoft.com/office/drawing/2014/main" id="{8A3F5C76-287E-425D-8AD8-3B56C36EA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3"/>
            <a:ext cx="805135" cy="290794"/>
          </a:xfrm>
          <a:prstGeom prst="rect">
            <a:avLst/>
          </a:prstGeom>
        </p:spPr>
      </p:pic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F97204E-C73E-4C52-9198-F86D42F33A41}"/>
              </a:ext>
            </a:extLst>
          </p:cNvPr>
          <p:cNvSpPr/>
          <p:nvPr/>
        </p:nvSpPr>
        <p:spPr>
          <a:xfrm>
            <a:off x="3384420" y="1085014"/>
            <a:ext cx="5472366" cy="80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A5D6ABC-7109-4D58-A962-65922FC1FF66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52BED9-0CA1-4803-956A-DCC82BEA7D9E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BDCC9C-D4EC-4B8C-8270-364561EC2C8E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5F7D38-D7B5-4649-A58F-E3198CD93D9D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SWOT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16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8CA9FC-A706-4314-8129-AB7AC276E87A}"/>
              </a:ext>
            </a:extLst>
          </p:cNvPr>
          <p:cNvGrpSpPr/>
          <p:nvPr/>
        </p:nvGrpSpPr>
        <p:grpSpPr>
          <a:xfrm>
            <a:off x="491326" y="495954"/>
            <a:ext cx="9903360" cy="6014240"/>
            <a:chOff x="0" y="80519"/>
            <a:chExt cx="9903360" cy="601424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7BE16EF-FA78-479D-BAE6-EE7391B1E0DD}"/>
                </a:ext>
              </a:extLst>
            </p:cNvPr>
            <p:cNvGrpSpPr/>
            <p:nvPr/>
          </p:nvGrpSpPr>
          <p:grpSpPr>
            <a:xfrm>
              <a:off x="0" y="80519"/>
              <a:ext cx="6304743" cy="6014240"/>
              <a:chOff x="48572" y="374883"/>
              <a:chExt cx="6485641" cy="601424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AD813DD-FF41-4897-88FB-23EFD7736DE7}"/>
                  </a:ext>
                </a:extLst>
              </p:cNvPr>
              <p:cNvSpPr txBox="1"/>
              <p:nvPr/>
            </p:nvSpPr>
            <p:spPr>
              <a:xfrm>
                <a:off x="48572" y="374883"/>
                <a:ext cx="648564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Phase 1: </a:t>
                </a:r>
                <a:r>
                  <a:rPr lang="ko-KR" altLang="en-US" sz="13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주가 트렌드 반영 감성분류모델로</a:t>
                </a:r>
                <a:r>
                  <a:rPr lang="en-US" altLang="ko-KR" sz="13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  <a:r>
                  <a:rPr lang="ko-KR" altLang="en-US" sz="13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잠재 변수 도출 </a:t>
                </a: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ACBEE82-BC85-4842-81B1-AFD07AC82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839" y="1000453"/>
                <a:ext cx="1300909" cy="6504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5123486-071A-4BD1-90B5-1DFDB66555F2}"/>
                  </a:ext>
                </a:extLst>
              </p:cNvPr>
              <p:cNvSpPr txBox="1"/>
              <p:nvPr/>
            </p:nvSpPr>
            <p:spPr>
              <a:xfrm>
                <a:off x="131972" y="746903"/>
                <a:ext cx="19131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b="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2020-2021 </a:t>
                </a:r>
                <a:r>
                  <a:rPr lang="ko-KR" altLang="en-US" sz="1000" b="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일별 뉴스 데이터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D62092C-55BA-4696-8F90-45179407BAE7}"/>
                  </a:ext>
                </a:extLst>
              </p:cNvPr>
              <p:cNvSpPr txBox="1"/>
              <p:nvPr/>
            </p:nvSpPr>
            <p:spPr>
              <a:xfrm>
                <a:off x="2278003" y="754291"/>
                <a:ext cx="20115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2020-2021 </a:t>
                </a:r>
                <a:r>
                  <a:rPr lang="ko-KR" altLang="en-US" sz="1000" b="1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일별 주가 데이터 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0A537BA-E6AC-4D83-98A7-C34B02D53F63}"/>
                  </a:ext>
                </a:extLst>
              </p:cNvPr>
              <p:cNvSpPr/>
              <p:nvPr/>
            </p:nvSpPr>
            <p:spPr>
              <a:xfrm>
                <a:off x="2383578" y="1042209"/>
                <a:ext cx="1213211" cy="5501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Crawling</a:t>
                </a:r>
                <a:endParaRPr lang="ko-KR" altLang="en-US" b="1" dirty="0">
                  <a:solidFill>
                    <a:schemeClr val="tx1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BDBD0523-F4CF-4FF2-9C5F-74EC9F74EE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4112" y="1848622"/>
                <a:ext cx="0" cy="234709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C4F3A261-04DA-4DDB-9D96-EFD5EA2C51EE}"/>
                  </a:ext>
                </a:extLst>
              </p:cNvPr>
              <p:cNvSpPr/>
              <p:nvPr/>
            </p:nvSpPr>
            <p:spPr>
              <a:xfrm>
                <a:off x="131974" y="754233"/>
                <a:ext cx="1913166" cy="9527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7579658-1728-4177-AECE-A142472FB31C}"/>
                  </a:ext>
                </a:extLst>
              </p:cNvPr>
              <p:cNvSpPr/>
              <p:nvPr/>
            </p:nvSpPr>
            <p:spPr>
              <a:xfrm>
                <a:off x="2292408" y="758444"/>
                <a:ext cx="1913167" cy="9485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33B6A88-B622-42DB-BF4A-B5E328608E3B}"/>
                  </a:ext>
                </a:extLst>
              </p:cNvPr>
              <p:cNvSpPr txBox="1"/>
              <p:nvPr/>
            </p:nvSpPr>
            <p:spPr>
              <a:xfrm>
                <a:off x="1006091" y="2125292"/>
                <a:ext cx="1931305" cy="8417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100" b="1" dirty="0" err="1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전처리</a:t>
                </a:r>
                <a:endParaRPr lang="en-US" altLang="ko-KR" sz="1100" dirty="0">
                  <a:solidFill>
                    <a:srgbClr val="20386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중요 키워드 추출</a:t>
                </a:r>
                <a:endParaRPr lang="en-US" altLang="ko-KR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171450" indent="-1714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일별 주가 데이터 </a:t>
                </a:r>
                <a:r>
                  <a:rPr lang="ko-KR" altLang="en-US" sz="1000" dirty="0" err="1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전처리</a:t>
                </a:r>
                <a:endParaRPr lang="en-US" altLang="ko-KR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   (</a:t>
                </a: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전기차와 관련된 </a:t>
                </a: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5</a:t>
                </a: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가지 종목</a:t>
                </a: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)</a:t>
                </a: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2B62B95E-14DA-4276-9AEB-4D139BB0B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035" y="4141908"/>
                <a:ext cx="0" cy="224181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8EE624E-DB78-420D-B992-96400DD3C2B3}"/>
                  </a:ext>
                </a:extLst>
              </p:cNvPr>
              <p:cNvSpPr txBox="1"/>
              <p:nvPr/>
            </p:nvSpPr>
            <p:spPr>
              <a:xfrm>
                <a:off x="941697" y="3240892"/>
                <a:ext cx="2078923" cy="901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1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Filtering</a:t>
                </a:r>
                <a:r>
                  <a:rPr lang="ko-KR" altLang="en-US" sz="11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  <a:r>
                  <a:rPr lang="en-US" altLang="ko-KR" sz="11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1: </a:t>
                </a:r>
                <a:r>
                  <a:rPr lang="ko-KR" altLang="en-US" sz="11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상관관계 분석</a:t>
                </a:r>
                <a:endParaRPr lang="en-US" altLang="ko-KR" sz="1100" dirty="0">
                  <a:solidFill>
                    <a:srgbClr val="20386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SPSS</a:t>
                </a:r>
                <a:endParaRPr lang="en-US" altLang="ko-KR" sz="1000" b="1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주가와 상관관계를 갖고 있는</a:t>
                </a: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   </a:t>
                </a:r>
                <a:r>
                  <a:rPr lang="ko-KR" altLang="en-US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텍스트 키워드 변수만 추출</a:t>
                </a:r>
              </a:p>
            </p:txBody>
          </p: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F95A85E9-CFAD-4CAC-AA21-B1280DA14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8816" y="2967061"/>
                <a:ext cx="0" cy="224357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63E1D72-DDFF-4B99-AFB4-266ACFEAC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32393" y="1357677"/>
                <a:ext cx="38341" cy="4347659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원통형 100">
                <a:extLst>
                  <a:ext uri="{FF2B5EF4-FFF2-40B4-BE49-F238E27FC236}">
                    <a16:creationId xmlns:a16="http://schemas.microsoft.com/office/drawing/2014/main" id="{F04ABB0F-E552-48E9-9F1F-9482D403F873}"/>
                  </a:ext>
                </a:extLst>
              </p:cNvPr>
              <p:cNvSpPr/>
              <p:nvPr/>
            </p:nvSpPr>
            <p:spPr>
              <a:xfrm>
                <a:off x="1083660" y="4419724"/>
                <a:ext cx="1677186" cy="759925"/>
              </a:xfrm>
              <a:prstGeom prst="ca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주가와 상관성 있는</a:t>
                </a:r>
                <a:endParaRPr lang="en-US" altLang="ko-KR" sz="1000" b="1" dirty="0">
                  <a:solidFill>
                    <a:srgbClr val="20386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키워드 데이터셋 구축</a:t>
                </a: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FE6D76D6-9838-4659-BA1E-A1BEE2EDDC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5449" y="5841661"/>
                <a:ext cx="377292" cy="0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사각형: 둥근 대각선 방향 모서리 103">
                <a:extLst>
                  <a:ext uri="{FF2B5EF4-FFF2-40B4-BE49-F238E27FC236}">
                    <a16:creationId xmlns:a16="http://schemas.microsoft.com/office/drawing/2014/main" id="{6AD2B5B8-8300-4665-8E50-F11A10391EDD}"/>
                  </a:ext>
                </a:extLst>
              </p:cNvPr>
              <p:cNvSpPr/>
              <p:nvPr/>
            </p:nvSpPr>
            <p:spPr>
              <a:xfrm>
                <a:off x="3596788" y="5267436"/>
                <a:ext cx="1438061" cy="875800"/>
              </a:xfrm>
              <a:prstGeom prst="round2Diag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주가 상승</a:t>
                </a:r>
                <a:r>
                  <a:rPr lang="en-US" altLang="ko-KR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, </a:t>
                </a:r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하락 </a:t>
                </a:r>
                <a:endParaRPr lang="en-US" altLang="ko-KR" sz="1000" b="1" dirty="0">
                  <a:solidFill>
                    <a:srgbClr val="203864"/>
                  </a:solidFill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  <a:p>
                <a:pPr algn="ctr"/>
                <a:r>
                  <a:rPr lang="ko-KR" altLang="en-US" sz="1000" b="1" dirty="0">
                    <a:solidFill>
                      <a:srgbClr val="203864"/>
                    </a:solidFill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분류 모델 구축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F7E61D-3EFA-4134-A27E-BE5096EBA1CC}"/>
                  </a:ext>
                </a:extLst>
              </p:cNvPr>
              <p:cNvSpPr txBox="1"/>
              <p:nvPr/>
            </p:nvSpPr>
            <p:spPr>
              <a:xfrm>
                <a:off x="3502742" y="6142902"/>
                <a:ext cx="158996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000" dirty="0">
                    <a:latin typeface="이사만루체 Light" panose="00000300000000000000" pitchFamily="2" charset="-127"/>
                    <a:ea typeface="이사만루체 Light" panose="00000300000000000000" pitchFamily="2" charset="-127"/>
                  </a:rPr>
                  <a:t>Bi-LSTM Attention</a:t>
                </a:r>
                <a:endParaRPr lang="ko-KR" altLang="en-US" sz="1000" dirty="0">
                  <a:latin typeface="이사만루체 Light" panose="00000300000000000000" pitchFamily="2" charset="-127"/>
                  <a:ea typeface="이사만루체 Light" panose="00000300000000000000" pitchFamily="2" charset="-127"/>
                </a:endParaRPr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05BE412E-CD5C-4AC3-B411-D3E2B34312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0735" y="1357677"/>
                <a:ext cx="471340" cy="0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4623ACD-413A-4DB0-AAC1-7EC9F54AF5E3}"/>
                </a:ext>
              </a:extLst>
            </p:cNvPr>
            <p:cNvCxnSpPr>
              <a:cxnSpLocks/>
            </p:cNvCxnSpPr>
            <p:nvPr/>
          </p:nvCxnSpPr>
          <p:spPr>
            <a:xfrm>
              <a:off x="1821420" y="4868157"/>
              <a:ext cx="0" cy="215258"/>
            </a:xfrm>
            <a:prstGeom prst="line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9C5C5BA-FA6E-4F94-9339-9F55AD8EC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3360" y="1671612"/>
              <a:ext cx="0" cy="6913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9AA3721-8FE7-4252-A832-C6C9DBE80444}"/>
                </a:ext>
              </a:extLst>
            </p:cNvPr>
            <p:cNvCxnSpPr>
              <a:cxnSpLocks/>
            </p:cNvCxnSpPr>
            <p:nvPr/>
          </p:nvCxnSpPr>
          <p:spPr>
            <a:xfrm>
              <a:off x="1010976" y="1554258"/>
              <a:ext cx="165309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FA61CB4-7BD1-4A32-A630-08D188EF5E8E}"/>
                </a:ext>
              </a:extLst>
            </p:cNvPr>
            <p:cNvCxnSpPr>
              <a:cxnSpLocks/>
            </p:cNvCxnSpPr>
            <p:nvPr/>
          </p:nvCxnSpPr>
          <p:spPr>
            <a:xfrm>
              <a:off x="2664066" y="1474580"/>
              <a:ext cx="0" cy="721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80EC67D-6126-4EB8-B5A5-2A02D5CF073E}"/>
                </a:ext>
              </a:extLst>
            </p:cNvPr>
            <p:cNvCxnSpPr>
              <a:cxnSpLocks/>
            </p:cNvCxnSpPr>
            <p:nvPr/>
          </p:nvCxnSpPr>
          <p:spPr>
            <a:xfrm>
              <a:off x="1010976" y="1442636"/>
              <a:ext cx="0" cy="1040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9AE0810-89B1-4622-ABB8-3DEC979A1084}"/>
                </a:ext>
              </a:extLst>
            </p:cNvPr>
            <p:cNvGrpSpPr/>
            <p:nvPr/>
          </p:nvGrpSpPr>
          <p:grpSpPr>
            <a:xfrm>
              <a:off x="4897029" y="2362989"/>
              <a:ext cx="5006331" cy="3047983"/>
              <a:chOff x="-735151" y="-16066"/>
              <a:chExt cx="5006331" cy="3047983"/>
            </a:xfrm>
          </p:grpSpPr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5CC7043-5C34-409F-BC88-91385D37B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5545" y="2067544"/>
                <a:ext cx="0" cy="438686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A3A88D9F-C7FE-4E49-B60E-525D299B0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35151" y="3027037"/>
                <a:ext cx="452473" cy="488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829157BF-EAF8-47C9-9E04-08DF0FA2C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725" y="-16066"/>
                <a:ext cx="0" cy="544696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4956028-4669-4969-9938-333FF01BE7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731" y="-16066"/>
                <a:ext cx="31254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7F8BD23-6BA8-48FD-80B6-CEE451C2B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7910" y="2149267"/>
              <a:ext cx="0" cy="21372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7C5E399-00D7-4F98-B5F4-0B8899247BD8}"/>
              </a:ext>
            </a:extLst>
          </p:cNvPr>
          <p:cNvSpPr txBox="1"/>
          <p:nvPr/>
        </p:nvSpPr>
        <p:spPr>
          <a:xfrm>
            <a:off x="1198477" y="5498850"/>
            <a:ext cx="2265270" cy="8233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Filtering</a:t>
            </a:r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2: </a:t>
            </a:r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 훈련 데이터셋 구축</a:t>
            </a:r>
            <a:endParaRPr lang="en-US" altLang="ko-KR" sz="1000" dirty="0">
              <a:solidFill>
                <a:srgbClr val="20386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Train / Validation / </a:t>
            </a:r>
            <a:r>
              <a:rPr lang="en-US" altLang="ko-KR" sz="10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Tes</a:t>
            </a:r>
            <a:endParaRPr lang="en-US" altLang="ko-KR" sz="1000" b="1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일별 주가 데이터와 구축한 키워드 데이터셋을 비교하며 레이블링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9" name="원통형 78">
            <a:extLst>
              <a:ext uri="{FF2B5EF4-FFF2-40B4-BE49-F238E27FC236}">
                <a16:creationId xmlns:a16="http://schemas.microsoft.com/office/drawing/2014/main" id="{C5BE885C-8222-44F4-89AC-A1983DD858AE}"/>
              </a:ext>
            </a:extLst>
          </p:cNvPr>
          <p:cNvSpPr/>
          <p:nvPr/>
        </p:nvSpPr>
        <p:spPr>
          <a:xfrm>
            <a:off x="6392713" y="1128151"/>
            <a:ext cx="1465848" cy="761864"/>
          </a:xfrm>
          <a:prstGeom prst="can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잠재 매개변수 도출</a:t>
            </a:r>
            <a:endParaRPr lang="en-US" altLang="ko-KR" sz="1000" b="1" dirty="0">
              <a:solidFill>
                <a:schemeClr val="tx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데이터셋 구축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0A1F713-A849-4D06-9260-467F60606B72}"/>
              </a:ext>
            </a:extLst>
          </p:cNvPr>
          <p:cNvSpPr txBox="1"/>
          <p:nvPr/>
        </p:nvSpPr>
        <p:spPr>
          <a:xfrm>
            <a:off x="5754648" y="504897"/>
            <a:ext cx="64856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Phase 2: </a:t>
            </a:r>
            <a:r>
              <a: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트렌드를 반영한 주가 예측 모델 구축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0BDEEF3-27BE-4416-9AEE-868519AFECE4}"/>
              </a:ext>
            </a:extLst>
          </p:cNvPr>
          <p:cNvSpPr txBox="1"/>
          <p:nvPr/>
        </p:nvSpPr>
        <p:spPr>
          <a:xfrm>
            <a:off x="6343131" y="1926065"/>
            <a:ext cx="2024913" cy="6386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주가 상승 키워드 가중치 비율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주가 하락 키워드 가중치 비율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일별 주가 뉴스 등장 빈도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1FF14B8-FD92-4B64-A99B-4D1DE825EE3A}"/>
              </a:ext>
            </a:extLst>
          </p:cNvPr>
          <p:cNvSpPr/>
          <p:nvPr/>
        </p:nvSpPr>
        <p:spPr>
          <a:xfrm>
            <a:off x="9294376" y="1113928"/>
            <a:ext cx="2192255" cy="9288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5E08C0-0AB8-4AB2-9B26-6BD27B41CCE7}"/>
              </a:ext>
            </a:extLst>
          </p:cNvPr>
          <p:cNvSpPr txBox="1"/>
          <p:nvPr/>
        </p:nvSpPr>
        <p:spPr>
          <a:xfrm>
            <a:off x="9321228" y="1163598"/>
            <a:ext cx="1904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2020-2021 </a:t>
            </a:r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일별 주가 데이터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2CB300-1147-4BD7-895A-BB196E62E9CA}"/>
              </a:ext>
            </a:extLst>
          </p:cNvPr>
          <p:cNvSpPr txBox="1"/>
          <p:nvPr/>
        </p:nvSpPr>
        <p:spPr>
          <a:xfrm>
            <a:off x="9563281" y="1640441"/>
            <a:ext cx="24698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전기차와 관련된 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가지 종목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A8F984-B5AC-4CF9-8B82-28F2F8413511}"/>
              </a:ext>
            </a:extLst>
          </p:cNvPr>
          <p:cNvSpPr txBox="1"/>
          <p:nvPr/>
        </p:nvSpPr>
        <p:spPr>
          <a:xfrm>
            <a:off x="9265924" y="1435945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시가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종가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고가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저가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 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거래량</a:t>
            </a:r>
          </a:p>
        </p:txBody>
      </p:sp>
      <p:sp>
        <p:nvSpPr>
          <p:cNvPr id="88" name="사각형: 둥근 대각선 방향 모서리 87">
            <a:extLst>
              <a:ext uri="{FF2B5EF4-FFF2-40B4-BE49-F238E27FC236}">
                <a16:creationId xmlns:a16="http://schemas.microsoft.com/office/drawing/2014/main" id="{77D53AEA-35DC-4F6F-81AB-C9C3CCEB88A2}"/>
              </a:ext>
            </a:extLst>
          </p:cNvPr>
          <p:cNvSpPr/>
          <p:nvPr/>
        </p:nvSpPr>
        <p:spPr>
          <a:xfrm>
            <a:off x="8064320" y="3403181"/>
            <a:ext cx="1381689" cy="875800"/>
          </a:xfrm>
          <a:prstGeom prst="round2Diag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트렌드 반영</a:t>
            </a:r>
            <a:endParaRPr lang="en-US" altLang="ko-KR" sz="1000" b="1" dirty="0">
              <a:solidFill>
                <a:srgbClr val="20386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algn="ctr"/>
            <a:r>
              <a:rPr lang="ko-KR" altLang="en-US" sz="1000" b="1" dirty="0">
                <a:solidFill>
                  <a:srgbClr val="20386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주가 예측 모델</a:t>
            </a:r>
            <a:endParaRPr lang="en-US" altLang="ko-KR" sz="1000" b="1" dirty="0">
              <a:solidFill>
                <a:srgbClr val="203864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EC4689-BB57-4795-A81A-CC0F6E69EC36}"/>
              </a:ext>
            </a:extLst>
          </p:cNvPr>
          <p:cNvSpPr txBox="1"/>
          <p:nvPr/>
        </p:nvSpPr>
        <p:spPr>
          <a:xfrm>
            <a:off x="8072779" y="4348695"/>
            <a:ext cx="1518364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LSTM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각 종목별 종가 예측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30AB047-3DDC-493F-9F9A-6AF12783509D}"/>
              </a:ext>
            </a:extLst>
          </p:cNvPr>
          <p:cNvSpPr txBox="1"/>
          <p:nvPr/>
        </p:nvSpPr>
        <p:spPr>
          <a:xfrm>
            <a:off x="7930755" y="5508773"/>
            <a:ext cx="1802228" cy="680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 검증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</a:t>
            </a: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모델 성능 비교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시각화 후 종가 추이 비교</a:t>
            </a:r>
            <a:endParaRPr lang="en-US" altLang="ko-KR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19678-2452-47C3-956B-D526C5E4C5F8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573317-9E9C-48A9-B4AF-2BC0A9F2A19D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프로세스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7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0573BC-44DD-478B-B6AB-18A3FDB2EA78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8602D0-F54C-4557-ACD2-1ED583E4A430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구축 전략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graphicFrame>
        <p:nvGraphicFramePr>
          <p:cNvPr id="26" name="표 8">
            <a:extLst>
              <a:ext uri="{FF2B5EF4-FFF2-40B4-BE49-F238E27FC236}">
                <a16:creationId xmlns:a16="http://schemas.microsoft.com/office/drawing/2014/main" id="{61AAEE19-58C5-4474-A6E8-FEDD3ED5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645829"/>
              </p:ext>
            </p:extLst>
          </p:nvPr>
        </p:nvGraphicFramePr>
        <p:xfrm>
          <a:off x="834292" y="1903560"/>
          <a:ext cx="10514428" cy="33336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57214">
                  <a:extLst>
                    <a:ext uri="{9D8B030D-6E8A-4147-A177-3AD203B41FA5}">
                      <a16:colId xmlns:a16="http://schemas.microsoft.com/office/drawing/2014/main" val="2961454678"/>
                    </a:ext>
                  </a:extLst>
                </a:gridCol>
                <a:gridCol w="5257214">
                  <a:extLst>
                    <a:ext uri="{9D8B030D-6E8A-4147-A177-3AD203B41FA5}">
                      <a16:colId xmlns:a16="http://schemas.microsoft.com/office/drawing/2014/main" val="1974636992"/>
                    </a:ext>
                  </a:extLst>
                </a:gridCol>
              </a:tblGrid>
              <a:tr h="611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/>
                        <a:t>자연어 데이터셋</a:t>
                      </a:r>
                      <a:endParaRPr lang="ko-KR" altLang="en-US" sz="3000" dirty="0"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/>
                        <a:t>수치 데이터셋</a:t>
                      </a:r>
                      <a:endParaRPr lang="ko-KR" altLang="en-US" sz="3000" dirty="0"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124667"/>
                  </a:ext>
                </a:extLst>
              </a:tr>
              <a:tr h="2722414">
                <a:tc>
                  <a:txBody>
                    <a:bodyPr/>
                    <a:lstStyle/>
                    <a:p>
                      <a:pPr latinLnBrk="1"/>
                      <a:endParaRPr lang="ko-KR" altLang="en-US" sz="3000" dirty="0"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 latinLnBrk="1"/>
                      <a:endParaRPr lang="ko-KR" altLang="en-US" sz="3000" dirty="0">
                        <a:latin typeface="엘리스 디지털배움체" panose="020B0600000101010101" pitchFamily="50" charset="-127"/>
                        <a:ea typeface="엘리스 디지털배움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62349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AE8D9A9-22AD-4FAC-A05D-1445948FD5F4}"/>
              </a:ext>
            </a:extLst>
          </p:cNvPr>
          <p:cNvSpPr txBox="1"/>
          <p:nvPr/>
        </p:nvSpPr>
        <p:spPr>
          <a:xfrm>
            <a:off x="1774014" y="2871479"/>
            <a:ext cx="3801035" cy="194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종목 리서치 보고서</a:t>
            </a: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네이버 뉴스 본문 </a:t>
            </a:r>
            <a:r>
              <a:rPr lang="ko-KR" altLang="en-US" sz="2500" dirty="0" err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스크래핑</a:t>
            </a: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네이버 종목토론방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3D5F1A-2568-4BEB-9E86-713EA553862F}"/>
              </a:ext>
            </a:extLst>
          </p:cNvPr>
          <p:cNvSpPr txBox="1"/>
          <p:nvPr/>
        </p:nvSpPr>
        <p:spPr>
          <a:xfrm>
            <a:off x="6514771" y="3036868"/>
            <a:ext cx="4426952" cy="201593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주가</a:t>
            </a: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재무제표</a:t>
            </a: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리튬 시세</a:t>
            </a: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원</a:t>
            </a:r>
            <a:r>
              <a:rPr lang="en-US" altLang="ko-KR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-</a:t>
            </a: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달러 환율</a:t>
            </a: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목표가</a:t>
            </a: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미국 주가</a:t>
            </a: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500" dirty="0" err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비트코인</a:t>
            </a:r>
            <a:r>
              <a:rPr lang="ko-KR" altLang="en-US" sz="2500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시세</a:t>
            </a:r>
            <a:endParaRPr lang="en-US" altLang="ko-KR" sz="2500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B41279-630A-46E5-8338-94FEE38A38C1}"/>
              </a:ext>
            </a:extLst>
          </p:cNvPr>
          <p:cNvSpPr txBox="1"/>
          <p:nvPr/>
        </p:nvSpPr>
        <p:spPr>
          <a:xfrm>
            <a:off x="4480560" y="1123598"/>
            <a:ext cx="3322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데이터 구축 전략</a:t>
            </a:r>
          </a:p>
        </p:txBody>
      </p:sp>
    </p:spTree>
    <p:extLst>
      <p:ext uri="{BB962C8B-B14F-4D97-AF65-F5344CB8AC3E}">
        <p14:creationId xmlns:p14="http://schemas.microsoft.com/office/powerpoint/2010/main" val="303662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CF016512-2DFA-49A1-928D-7E0666A89AEE}"/>
              </a:ext>
            </a:extLst>
          </p:cNvPr>
          <p:cNvSpPr/>
          <p:nvPr/>
        </p:nvSpPr>
        <p:spPr>
          <a:xfrm>
            <a:off x="3956711" y="1196280"/>
            <a:ext cx="4278577" cy="4323043"/>
          </a:xfrm>
          <a:prstGeom prst="ellipse">
            <a:avLst/>
          </a:prstGeom>
          <a:noFill/>
          <a:ln w="76200">
            <a:solidFill>
              <a:srgbClr val="122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F335890-C607-49F5-A9A2-AA5081BC6E15}"/>
              </a:ext>
            </a:extLst>
          </p:cNvPr>
          <p:cNvSpPr/>
          <p:nvPr/>
        </p:nvSpPr>
        <p:spPr>
          <a:xfrm>
            <a:off x="5552498" y="758264"/>
            <a:ext cx="1087003" cy="108587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01</a:t>
            </a:r>
            <a:endParaRPr lang="ko-KR" altLang="en-US" sz="30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7661681-CE0F-49B7-BCC5-E308E55C9CB6}"/>
              </a:ext>
            </a:extLst>
          </p:cNvPr>
          <p:cNvSpPr/>
          <p:nvPr/>
        </p:nvSpPr>
        <p:spPr>
          <a:xfrm>
            <a:off x="4308131" y="4763646"/>
            <a:ext cx="1087003" cy="1085872"/>
          </a:xfrm>
          <a:prstGeom prst="ellipse">
            <a:avLst/>
          </a:prstGeom>
          <a:solidFill>
            <a:srgbClr val="325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03</a:t>
            </a:r>
            <a:endParaRPr lang="ko-KR" altLang="en-US" sz="30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0998BC3-BCCD-400B-AFAB-186A1ED3EC01}"/>
              </a:ext>
            </a:extLst>
          </p:cNvPr>
          <p:cNvSpPr/>
          <p:nvPr/>
        </p:nvSpPr>
        <p:spPr>
          <a:xfrm>
            <a:off x="3544682" y="2268681"/>
            <a:ext cx="1087003" cy="1085872"/>
          </a:xfrm>
          <a:prstGeom prst="ellipse">
            <a:avLst/>
          </a:prstGeom>
          <a:solidFill>
            <a:srgbClr val="FB0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02</a:t>
            </a:r>
            <a:endParaRPr lang="ko-KR" altLang="en-US" sz="35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04D624B-C48D-497F-B6FB-B039041BC0BE}"/>
              </a:ext>
            </a:extLst>
          </p:cNvPr>
          <p:cNvSpPr/>
          <p:nvPr/>
        </p:nvSpPr>
        <p:spPr>
          <a:xfrm>
            <a:off x="7678391" y="2335856"/>
            <a:ext cx="1087003" cy="1085872"/>
          </a:xfrm>
          <a:prstGeom prst="ellipse">
            <a:avLst/>
          </a:prstGeom>
          <a:solidFill>
            <a:srgbClr val="5C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05</a:t>
            </a:r>
            <a:endParaRPr lang="ko-KR" altLang="en-US" sz="3000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7B4E970-C673-49E1-B7BB-234C9057007D}"/>
              </a:ext>
            </a:extLst>
          </p:cNvPr>
          <p:cNvSpPr/>
          <p:nvPr/>
        </p:nvSpPr>
        <p:spPr>
          <a:xfrm>
            <a:off x="6796868" y="4763646"/>
            <a:ext cx="1087003" cy="1085872"/>
          </a:xfrm>
          <a:prstGeom prst="ellipse">
            <a:avLst/>
          </a:prstGeom>
          <a:solidFill>
            <a:srgbClr val="659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04</a:t>
            </a:r>
            <a:endParaRPr lang="ko-KR" altLang="en-US" sz="30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AC2D1-A4C5-4CB1-A68F-274173B93759}"/>
              </a:ext>
            </a:extLst>
          </p:cNvPr>
          <p:cNvSpPr txBox="1"/>
          <p:nvPr/>
        </p:nvSpPr>
        <p:spPr>
          <a:xfrm>
            <a:off x="3659224" y="474980"/>
            <a:ext cx="170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C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수집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1333B9-4622-4530-B65F-E2F472132867}"/>
              </a:ext>
            </a:extLst>
          </p:cNvPr>
          <p:cNvSpPr txBox="1"/>
          <p:nvPr/>
        </p:nvSpPr>
        <p:spPr>
          <a:xfrm>
            <a:off x="1666019" y="2557844"/>
            <a:ext cx="1993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B0D46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</a:t>
            </a:r>
            <a:r>
              <a:rPr lang="ko-KR" altLang="en-US" sz="2000" dirty="0" err="1">
                <a:solidFill>
                  <a:srgbClr val="FB0D46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전처리</a:t>
            </a:r>
            <a:endParaRPr lang="ko-KR" altLang="en-US" sz="2000" dirty="0">
              <a:solidFill>
                <a:srgbClr val="FB0D46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D3845F-D66A-4564-88BC-02CC90D2AE40}"/>
              </a:ext>
            </a:extLst>
          </p:cNvPr>
          <p:cNvSpPr txBox="1"/>
          <p:nvPr/>
        </p:nvSpPr>
        <p:spPr>
          <a:xfrm>
            <a:off x="1738798" y="4906472"/>
            <a:ext cx="261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259A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구현 및 검증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B532C0-37A5-4491-92FD-581D2985D321}"/>
              </a:ext>
            </a:extLst>
          </p:cNvPr>
          <p:cNvSpPr txBox="1"/>
          <p:nvPr/>
        </p:nvSpPr>
        <p:spPr>
          <a:xfrm>
            <a:off x="8839285" y="2451359"/>
            <a:ext cx="2999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CBCD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평가 </a:t>
            </a:r>
            <a:endParaRPr lang="en-US" altLang="ko-KR" sz="2000" dirty="0">
              <a:solidFill>
                <a:srgbClr val="5CBCDE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z="2000" dirty="0">
                <a:solidFill>
                  <a:srgbClr val="5CBCDE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보고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7F8FC1-018D-4AEA-B629-F572FB26AD9E}"/>
              </a:ext>
            </a:extLst>
          </p:cNvPr>
          <p:cNvSpPr txBox="1"/>
          <p:nvPr/>
        </p:nvSpPr>
        <p:spPr>
          <a:xfrm>
            <a:off x="7999807" y="4906472"/>
            <a:ext cx="2999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599ED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앱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DDD38A-A555-4E35-8418-B1105F8C4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299" y="447758"/>
            <a:ext cx="1394913" cy="1214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0A1F02-A3DA-4920-B3EA-007FFC00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24" y="2458417"/>
            <a:ext cx="1465175" cy="14016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8F83E8-F66A-4288-BB67-74757A7E3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4" y="4838659"/>
            <a:ext cx="1465175" cy="1465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B4C9CE-8D81-46F6-A294-B22EBA7681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91" y="4870418"/>
            <a:ext cx="1214163" cy="12141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E9F06B-94B5-43E4-A7B0-35FE850FD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737" y="2458417"/>
            <a:ext cx="1214163" cy="12141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83BAB0-0DA9-4A64-A5C3-8ADED30AFB73}"/>
              </a:ext>
            </a:extLst>
          </p:cNvPr>
          <p:cNvSpPr txBox="1"/>
          <p:nvPr/>
        </p:nvSpPr>
        <p:spPr>
          <a:xfrm>
            <a:off x="3672982" y="798873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07.12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~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07.30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8CA122-2C77-4BF9-90B9-C02CCC665EBF}"/>
              </a:ext>
            </a:extLst>
          </p:cNvPr>
          <p:cNvSpPr txBox="1"/>
          <p:nvPr/>
        </p:nvSpPr>
        <p:spPr>
          <a:xfrm>
            <a:off x="1659637" y="2916114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07.21 ~ 07.30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0394AD2-4F88-4E8F-A0CC-11C4194643C5}"/>
              </a:ext>
            </a:extLst>
          </p:cNvPr>
          <p:cNvSpPr txBox="1"/>
          <p:nvPr/>
        </p:nvSpPr>
        <p:spPr>
          <a:xfrm>
            <a:off x="1733835" y="5228287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08.02 ~ 09.14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4E3DDDA-E8D0-424A-8E49-56BB5C966326}"/>
              </a:ext>
            </a:extLst>
          </p:cNvPr>
          <p:cNvSpPr txBox="1"/>
          <p:nvPr/>
        </p:nvSpPr>
        <p:spPr>
          <a:xfrm>
            <a:off x="8006766" y="5255427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09.15 ~ 09.30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B333E0B-DC77-41EA-9FCD-2AFE66AD3919}"/>
              </a:ext>
            </a:extLst>
          </p:cNvPr>
          <p:cNvSpPr txBox="1"/>
          <p:nvPr/>
        </p:nvSpPr>
        <p:spPr>
          <a:xfrm>
            <a:off x="8839285" y="3151564"/>
            <a:ext cx="1536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10.07</a:t>
            </a: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EDF4B8-776B-48C0-8EBA-620D31F86A5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4C1B0D-F2ED-4771-99E2-B570D624B430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EC03F0-A749-4F4B-B757-83B507A8B277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F7D017-839B-48C0-8225-412B6A6358ED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일정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49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7C7B75FA-1E1D-43AF-A378-5A6C5C322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345" y="875342"/>
            <a:ext cx="5804923" cy="546449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872C23B-F5A1-4508-A7AA-5D291A28D32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8451" y="2411403"/>
            <a:ext cx="3192612" cy="203519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F0D0DF8-A3D0-415E-B6B0-9DCB7C627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25" y="4183125"/>
            <a:ext cx="3192612" cy="18601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E202A1-173B-4E4A-8CF3-6419A636C76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A4CFAD3-1366-4885-961D-F4E832B5D0C0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DC167-7BCA-42E3-8B9E-0835AFE6E2E7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3226C3-5661-4235-877A-FCED1423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A520B7-A045-4D13-8938-0648CE860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4" y="875342"/>
            <a:ext cx="5804923" cy="54644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C62271-0830-4AE6-A90A-A981C2C96CC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" y="1814052"/>
            <a:ext cx="3287615" cy="20193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33D292-020B-497F-8EB6-2B055A782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80969" y="3670430"/>
            <a:ext cx="3500761" cy="1110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EE66B4-BB7F-4B47-8E7E-B507892F4E78}"/>
              </a:ext>
            </a:extLst>
          </p:cNvPr>
          <p:cNvSpPr txBox="1"/>
          <p:nvPr/>
        </p:nvSpPr>
        <p:spPr>
          <a:xfrm>
            <a:off x="1997051" y="4003493"/>
            <a:ext cx="3384679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 매도를 </a:t>
            </a:r>
            <a:r>
              <a:rPr lang="ko-KR" altLang="en-US" spc="30" dirty="0" err="1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추천드립니다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”!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3A0FB5E-D71B-4739-8865-51ACFDADED7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5" y="4662969"/>
            <a:ext cx="2962495" cy="10063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B20829-7775-463C-BCDD-E3BD149D3017}"/>
              </a:ext>
            </a:extLst>
          </p:cNvPr>
          <p:cNvSpPr txBox="1"/>
          <p:nvPr/>
        </p:nvSpPr>
        <p:spPr>
          <a:xfrm>
            <a:off x="684852" y="4919287"/>
            <a:ext cx="3201983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2030</a:t>
            </a: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장기 투자를 목표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983EE-0D7F-4A89-A321-CCE8DAA1E8C5}"/>
              </a:ext>
            </a:extLst>
          </p:cNvPr>
          <p:cNvSpPr txBox="1"/>
          <p:nvPr/>
        </p:nvSpPr>
        <p:spPr>
          <a:xfrm>
            <a:off x="636553" y="2461323"/>
            <a:ext cx="1862807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주가 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달치 예측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09A094-142B-49C0-A3EF-F04263C57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2032956"/>
            <a:ext cx="1200328" cy="12003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CDA551B-64BD-4C42-A68B-07619E7DC2AE}"/>
              </a:ext>
            </a:extLst>
          </p:cNvPr>
          <p:cNvSpPr txBox="1"/>
          <p:nvPr/>
        </p:nvSpPr>
        <p:spPr>
          <a:xfrm>
            <a:off x="593505" y="2047696"/>
            <a:ext cx="833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서비스 주기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2436B8-DA62-4F21-A6D8-CD7E9C26C225}"/>
              </a:ext>
            </a:extLst>
          </p:cNvPr>
          <p:cNvSpPr txBox="1"/>
          <p:nvPr/>
        </p:nvSpPr>
        <p:spPr>
          <a:xfrm>
            <a:off x="1991115" y="3783729"/>
            <a:ext cx="19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서비스 방식</a:t>
            </a:r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어플리케이션 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979D20-3646-4803-A62F-41E80E15F6AC}"/>
              </a:ext>
            </a:extLst>
          </p:cNvPr>
          <p:cNvSpPr txBox="1"/>
          <p:nvPr/>
        </p:nvSpPr>
        <p:spPr>
          <a:xfrm>
            <a:off x="692605" y="4727953"/>
            <a:ext cx="19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서비스 목표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E24FF1-7FA7-4F8E-84D0-57AE5D95D24F}"/>
              </a:ext>
            </a:extLst>
          </p:cNvPr>
          <p:cNvSpPr txBox="1"/>
          <p:nvPr/>
        </p:nvSpPr>
        <p:spPr>
          <a:xfrm>
            <a:off x="8015541" y="3099738"/>
            <a:ext cx="3384679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매수 매도가 추천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127074-6BF3-45B8-BD29-9F46B6F8A555}"/>
              </a:ext>
            </a:extLst>
          </p:cNvPr>
          <p:cNvSpPr txBox="1"/>
          <p:nvPr/>
        </p:nvSpPr>
        <p:spPr>
          <a:xfrm>
            <a:off x="6498413" y="4609862"/>
            <a:ext cx="1862807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주가 예측 차트 제공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E34A577-6787-4304-BF16-0F71EF657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41" y="4384985"/>
            <a:ext cx="1114518" cy="111451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2675BDE-F261-471C-B36E-AE732CC4B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335" y="2662080"/>
            <a:ext cx="1228224" cy="122822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FA64C1B-74C1-47B1-A51C-CD32395A4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33" y="1755223"/>
            <a:ext cx="2224015" cy="90219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6E17C28-C328-42B1-B558-3024870FFFEF}"/>
              </a:ext>
            </a:extLst>
          </p:cNvPr>
          <p:cNvSpPr txBox="1"/>
          <p:nvPr/>
        </p:nvSpPr>
        <p:spPr>
          <a:xfrm>
            <a:off x="6641459" y="1936085"/>
            <a:ext cx="1918409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 주가 제공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0CF01F-C716-44E7-B32D-2FDBFE2B1B0C}"/>
              </a:ext>
            </a:extLst>
          </p:cNvPr>
          <p:cNvSpPr txBox="1"/>
          <p:nvPr/>
        </p:nvSpPr>
        <p:spPr>
          <a:xfrm>
            <a:off x="6388267" y="1568306"/>
            <a:ext cx="19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서비스 내용</a:t>
            </a:r>
            <a:endParaRPr lang="ko-KR" altLang="en-US" sz="1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8EB3EC5-0361-4AD0-A077-D544CFF3E33E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4CA55E-70C4-4E06-8F25-2E72DAD4ABD4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582183-9F9E-4511-9E6D-CF6AAB41DE6D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8F6232-F189-4A05-A096-377CFE521ABF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서비스 운영 방안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57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6553E0-52C2-4FED-8697-68820AE0E18F}"/>
              </a:ext>
            </a:extLst>
          </p:cNvPr>
          <p:cNvSpPr txBox="1"/>
          <p:nvPr/>
        </p:nvSpPr>
        <p:spPr>
          <a:xfrm>
            <a:off x="5825610" y="2337118"/>
            <a:ext cx="5340429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전기차 분야 솔루션 제공</a:t>
            </a:r>
            <a:endParaRPr lang="en-US" altLang="ko-KR" sz="3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추후 다른 분야로 확장 가능</a:t>
            </a:r>
            <a:endParaRPr lang="en-US" altLang="ko-KR" sz="30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연 </a:t>
            </a:r>
            <a:r>
              <a:rPr lang="en-US" altLang="ko-KR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5% </a:t>
            </a:r>
            <a:r>
              <a:rPr lang="ko-KR" altLang="en-US" sz="3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이상의 수익률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4EC3E1-B9E9-4A1A-8EA7-EA9CFB7B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71" y="1734497"/>
            <a:ext cx="3410849" cy="34108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E202A1-173B-4E4A-8CF3-6419A636C76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A4CFAD3-1366-4885-961D-F4E832B5D0C0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DC167-7BCA-42E3-8B9E-0835AFE6E2E7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3226C3-5661-4235-877A-FCED1423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52D38-C571-4373-B9AC-90B064696BD1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5676F4-C101-4324-8235-E8C5ACAF0439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926026-535B-4341-98D6-9F59EA412F6B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40E72-4E90-41C3-A3E6-3030AE1B2991}"/>
              </a:ext>
            </a:extLst>
          </p:cNvPr>
          <p:cNvSpPr txBox="1"/>
          <p:nvPr/>
        </p:nvSpPr>
        <p:spPr>
          <a:xfrm>
            <a:off x="6400036" y="4450896"/>
            <a:ext cx="4534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복리로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계산 시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9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뒤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</a:t>
            </a: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55%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의 수익률 도달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=&gt;&gt;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1000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만원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투자 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550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만원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수익</a:t>
            </a:r>
          </a:p>
        </p:txBody>
      </p:sp>
    </p:spTree>
    <p:extLst>
      <p:ext uri="{BB962C8B-B14F-4D97-AF65-F5344CB8AC3E}">
        <p14:creationId xmlns:p14="http://schemas.microsoft.com/office/powerpoint/2010/main" val="265405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C3F8E3-1BE2-4AB9-9BA2-3A3C2CED5595}"/>
              </a:ext>
            </a:extLst>
          </p:cNvPr>
          <p:cNvSpPr txBox="1"/>
          <p:nvPr/>
        </p:nvSpPr>
        <p:spPr>
          <a:xfrm>
            <a:off x="4425015" y="2678383"/>
            <a:ext cx="334197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3718234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3A347-1A53-418E-ACE1-E65D647853EB}"/>
              </a:ext>
            </a:extLst>
          </p:cNvPr>
          <p:cNvSpPr txBox="1"/>
          <p:nvPr/>
        </p:nvSpPr>
        <p:spPr>
          <a:xfrm>
            <a:off x="3769360" y="2733040"/>
            <a:ext cx="84226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0368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모서리가 접힌 도형 14">
            <a:extLst>
              <a:ext uri="{FF2B5EF4-FFF2-40B4-BE49-F238E27FC236}">
                <a16:creationId xmlns:a16="http://schemas.microsoft.com/office/drawing/2014/main" id="{1BC18E37-42D8-4CD9-8773-B62719A2A719}"/>
              </a:ext>
            </a:extLst>
          </p:cNvPr>
          <p:cNvSpPr/>
          <p:nvPr/>
        </p:nvSpPr>
        <p:spPr>
          <a:xfrm>
            <a:off x="279593" y="274127"/>
            <a:ext cx="11561095" cy="6309745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AC5B4-3FB1-44F3-A117-AE345350C350}"/>
              </a:ext>
            </a:extLst>
          </p:cNvPr>
          <p:cNvSpPr txBox="1"/>
          <p:nvPr/>
        </p:nvSpPr>
        <p:spPr>
          <a:xfrm>
            <a:off x="351312" y="337242"/>
            <a:ext cx="426468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500" dirty="0">
                <a:latin typeface=""/>
                <a:ea typeface="이사만루체 Light" panose="00000300000000000000" pitchFamily="2" charset="-127"/>
              </a:rPr>
              <a:t>팀원 </a:t>
            </a:r>
            <a:r>
              <a:rPr lang="ko-KR" altLang="en-US" sz="3500">
                <a:latin typeface=""/>
                <a:ea typeface="이사만루체 Light" panose="00000300000000000000" pitchFamily="2" charset="-127"/>
              </a:rPr>
              <a:t>소개 </a:t>
            </a:r>
            <a:r>
              <a:rPr lang="en-US" altLang="ko-KR" sz="3500" dirty="0">
                <a:latin typeface=""/>
                <a:ea typeface="이사만루체 Light" panose="00000300000000000000" pitchFamily="2" charset="-127"/>
              </a:rPr>
              <a:t>&amp; </a:t>
            </a:r>
            <a:r>
              <a:rPr lang="ko-KR" altLang="en-US" sz="3500" dirty="0">
                <a:latin typeface=""/>
                <a:ea typeface="이사만루체 Light" panose="00000300000000000000" pitchFamily="2" charset="-127"/>
              </a:rPr>
              <a:t>역할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9816FA1-945B-48CD-A42F-A1430BF4936F}"/>
              </a:ext>
            </a:extLst>
          </p:cNvPr>
          <p:cNvSpPr/>
          <p:nvPr/>
        </p:nvSpPr>
        <p:spPr>
          <a:xfrm>
            <a:off x="2969595" y="2025692"/>
            <a:ext cx="1688267" cy="16882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94BF4E6-A422-4BA5-94B0-7679F3F38E6D}"/>
              </a:ext>
            </a:extLst>
          </p:cNvPr>
          <p:cNvSpPr/>
          <p:nvPr/>
        </p:nvSpPr>
        <p:spPr>
          <a:xfrm>
            <a:off x="5147598" y="1983004"/>
            <a:ext cx="1688267" cy="16882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7513C40-E514-4060-8908-759DB946DD46}"/>
              </a:ext>
            </a:extLst>
          </p:cNvPr>
          <p:cNvSpPr/>
          <p:nvPr/>
        </p:nvSpPr>
        <p:spPr>
          <a:xfrm>
            <a:off x="7330261" y="2017310"/>
            <a:ext cx="1688267" cy="1688267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DD2BE13-9922-4F6E-983D-61F4EC31B4EA}"/>
              </a:ext>
            </a:extLst>
          </p:cNvPr>
          <p:cNvSpPr/>
          <p:nvPr/>
        </p:nvSpPr>
        <p:spPr>
          <a:xfrm>
            <a:off x="9547261" y="1994960"/>
            <a:ext cx="1688267" cy="1688267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EFB708A-4A5D-4A9F-A746-994316C9F767}"/>
              </a:ext>
            </a:extLst>
          </p:cNvPr>
          <p:cNvSpPr/>
          <p:nvPr/>
        </p:nvSpPr>
        <p:spPr>
          <a:xfrm>
            <a:off x="3098572" y="2154669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BD7B5FF-14B8-41DB-AF31-B12460D17BD5}"/>
              </a:ext>
            </a:extLst>
          </p:cNvPr>
          <p:cNvSpPr/>
          <p:nvPr/>
        </p:nvSpPr>
        <p:spPr>
          <a:xfrm>
            <a:off x="5273642" y="2111981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9899521-2A91-48EA-AF97-ACDDD6568E5F}"/>
              </a:ext>
            </a:extLst>
          </p:cNvPr>
          <p:cNvSpPr/>
          <p:nvPr/>
        </p:nvSpPr>
        <p:spPr>
          <a:xfrm>
            <a:off x="7459238" y="2146287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6833EAE-4BBC-439F-AB66-B1A0B2EE97B8}"/>
              </a:ext>
            </a:extLst>
          </p:cNvPr>
          <p:cNvSpPr/>
          <p:nvPr/>
        </p:nvSpPr>
        <p:spPr>
          <a:xfrm>
            <a:off x="9676237" y="2123937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403C0E-3206-40C2-974E-231D20DB7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68" y="2245372"/>
            <a:ext cx="1193305" cy="1193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C08540-D850-4270-805D-8E66BF264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08" y="2154669"/>
            <a:ext cx="1278970" cy="12789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CA7676-E061-4B85-A64D-AB45CB49C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31" y="2219645"/>
            <a:ext cx="1079393" cy="10793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6149F8-B6A6-49DB-9AE4-46CDA57AE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245" y="2206032"/>
            <a:ext cx="1070295" cy="1070295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BE41FE7-F9E4-40A9-B12B-6457786C77EC}"/>
              </a:ext>
            </a:extLst>
          </p:cNvPr>
          <p:cNvSpPr/>
          <p:nvPr/>
        </p:nvSpPr>
        <p:spPr>
          <a:xfrm>
            <a:off x="930895" y="3902680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정좌연</a:t>
            </a:r>
            <a:r>
              <a:rPr lang="en-US" altLang="ko-KR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멘토</a:t>
            </a:r>
            <a:r>
              <a:rPr lang="en-US" altLang="ko-KR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E8468D-9D9D-42A9-B783-31E05E76D89A}"/>
              </a:ext>
            </a:extLst>
          </p:cNvPr>
          <p:cNvSpPr/>
          <p:nvPr/>
        </p:nvSpPr>
        <p:spPr>
          <a:xfrm>
            <a:off x="435432" y="921008"/>
            <a:ext cx="10899111" cy="1131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3D010E-BDAC-424B-B7BD-5C67CF87DA4B}"/>
              </a:ext>
            </a:extLst>
          </p:cNvPr>
          <p:cNvSpPr txBox="1"/>
          <p:nvPr/>
        </p:nvSpPr>
        <p:spPr>
          <a:xfrm>
            <a:off x="3068221" y="4361255"/>
            <a:ext cx="1547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수집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기획서 작성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DFBF50-6D1C-4BBA-9A04-6FF0E39E6400}"/>
              </a:ext>
            </a:extLst>
          </p:cNvPr>
          <p:cNvSpPr txBox="1"/>
          <p:nvPr/>
        </p:nvSpPr>
        <p:spPr>
          <a:xfrm>
            <a:off x="5244907" y="4361255"/>
            <a:ext cx="1547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기획서 작성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7EDCBF-9E6B-459A-890E-CDCFDA2D5F9B}"/>
              </a:ext>
            </a:extLst>
          </p:cNvPr>
          <p:cNvSpPr txBox="1"/>
          <p:nvPr/>
        </p:nvSpPr>
        <p:spPr>
          <a:xfrm>
            <a:off x="7613348" y="4361255"/>
            <a:ext cx="1276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분석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기획서 발표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911C70-A166-48AF-A20F-FCB59B0B5734}"/>
              </a:ext>
            </a:extLst>
          </p:cNvPr>
          <p:cNvSpPr txBox="1"/>
          <p:nvPr/>
        </p:nvSpPr>
        <p:spPr>
          <a:xfrm>
            <a:off x="9547261" y="4361255"/>
            <a:ext cx="1688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모델링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어플리케이션 개발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341228-30AF-460E-B86D-4DBC7F16045A}"/>
              </a:ext>
            </a:extLst>
          </p:cNvPr>
          <p:cNvSpPr/>
          <p:nvPr/>
        </p:nvSpPr>
        <p:spPr>
          <a:xfrm>
            <a:off x="780967" y="2038634"/>
            <a:ext cx="1688267" cy="1688267"/>
          </a:xfrm>
          <a:prstGeom prst="ellipse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2F667C1-2C5E-4708-A187-AA7491D8FF7B}"/>
              </a:ext>
            </a:extLst>
          </p:cNvPr>
          <p:cNvSpPr/>
          <p:nvPr/>
        </p:nvSpPr>
        <p:spPr>
          <a:xfrm>
            <a:off x="909944" y="2167611"/>
            <a:ext cx="1430312" cy="1430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14B8B6-7128-49E4-8CE1-401144CB9DB4}"/>
              </a:ext>
            </a:extLst>
          </p:cNvPr>
          <p:cNvSpPr/>
          <p:nvPr/>
        </p:nvSpPr>
        <p:spPr>
          <a:xfrm>
            <a:off x="3118041" y="3893252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이광호</a:t>
            </a:r>
            <a:r>
              <a:rPr lang="en-US" altLang="ko-KR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팀장</a:t>
            </a:r>
            <a:r>
              <a:rPr lang="en-US" altLang="ko-KR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B0D33C2-94AC-495F-98B5-D99423C57641}"/>
              </a:ext>
            </a:extLst>
          </p:cNvPr>
          <p:cNvSpPr/>
          <p:nvPr/>
        </p:nvSpPr>
        <p:spPr>
          <a:xfrm>
            <a:off x="5287904" y="3902680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김민영</a:t>
            </a:r>
            <a:endParaRPr lang="en-US" altLang="ko-KR" sz="13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3296340-D5A3-40ED-B886-B3A0A7D604F0}"/>
              </a:ext>
            </a:extLst>
          </p:cNvPr>
          <p:cNvSpPr/>
          <p:nvPr/>
        </p:nvSpPr>
        <p:spPr>
          <a:xfrm>
            <a:off x="7475050" y="3893252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신낙원</a:t>
            </a:r>
            <a:endParaRPr lang="en-US" altLang="ko-KR" sz="13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98CFE73-2BC1-423A-99EE-71B5114774A5}"/>
              </a:ext>
            </a:extLst>
          </p:cNvPr>
          <p:cNvSpPr/>
          <p:nvPr/>
        </p:nvSpPr>
        <p:spPr>
          <a:xfrm>
            <a:off x="9692048" y="3902680"/>
            <a:ext cx="1398688" cy="308419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김연호</a:t>
            </a:r>
            <a:endParaRPr lang="en-US" altLang="ko-KR" sz="13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F766E1-BCC8-442F-9283-AE58C1584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59" y="2177038"/>
            <a:ext cx="1192957" cy="119295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C99191F-3BD1-4251-809E-0C96D1C9F1CC}"/>
              </a:ext>
            </a:extLst>
          </p:cNvPr>
          <p:cNvSpPr txBox="1"/>
          <p:nvPr/>
        </p:nvSpPr>
        <p:spPr>
          <a:xfrm>
            <a:off x="854542" y="4370681"/>
            <a:ext cx="1547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주제 선정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고문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관리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108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5C295-B639-4D71-B13F-61F0409FC5AE}"/>
              </a:ext>
            </a:extLst>
          </p:cNvPr>
          <p:cNvSpPr txBox="1"/>
          <p:nvPr/>
        </p:nvSpPr>
        <p:spPr>
          <a:xfrm>
            <a:off x="5135880" y="2844224"/>
            <a:ext cx="7513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85161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7D2EEA-11E1-4896-88CC-68AED78F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37" y="2610893"/>
            <a:ext cx="2264925" cy="2264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0E10945-18BF-4C4F-A7ED-648DDB526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9" y="1124733"/>
            <a:ext cx="4608534" cy="460853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5DEAF9-944F-43FB-8F60-4A40F825918A}"/>
              </a:ext>
            </a:extLst>
          </p:cNvPr>
          <p:cNvSpPr txBox="1"/>
          <p:nvPr/>
        </p:nvSpPr>
        <p:spPr>
          <a:xfrm>
            <a:off x="4200726" y="5684937"/>
            <a:ext cx="38630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트렌드가 반영된 주가 예측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9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1BF3517-117A-42FD-AECB-540CE7A31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92" y="952557"/>
            <a:ext cx="4510752" cy="45107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08E05F-E262-41CA-A917-C1DC36BB4CF2}"/>
              </a:ext>
            </a:extLst>
          </p:cNvPr>
          <p:cNvSpPr txBox="1"/>
          <p:nvPr/>
        </p:nvSpPr>
        <p:spPr>
          <a:xfrm>
            <a:off x="3747068" y="5520743"/>
            <a:ext cx="49419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주식 공부할 시간이 없는 투자자들을 </a:t>
            </a:r>
            <a:endParaRPr lang="en-US" altLang="ko-KR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위한 예측 서비스 제공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56DCD458-F911-4A6D-B517-DEF2E064F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50" y="1353350"/>
            <a:ext cx="4151300" cy="4151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9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651FD17-FE29-417C-B857-DD5EDA3A5DB8}"/>
              </a:ext>
            </a:extLst>
          </p:cNvPr>
          <p:cNvSpPr txBox="1"/>
          <p:nvPr/>
        </p:nvSpPr>
        <p:spPr>
          <a:xfrm>
            <a:off x="5274310" y="5687897"/>
            <a:ext cx="49419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손실 최소화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6BA094E-6D6D-4410-B110-5ADEDD3D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AC6DEA-458A-4A57-9901-CECB2514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0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91C5C-4ACC-4729-8ADA-21A2018CAFBA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F4B5D-CFB4-4FE9-B2FD-E786DE60FEBE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23DEE-E302-4553-8A2C-20F14E202F8F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EDE004-5FBB-4616-A26A-9836943DFF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60" b="27586"/>
          <a:stretch/>
        </p:blipFill>
        <p:spPr>
          <a:xfrm>
            <a:off x="7378336" y="1167439"/>
            <a:ext cx="3168524" cy="4523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2A7582-D41F-4C26-96DA-7A6AB83E5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05" y="846824"/>
            <a:ext cx="4995635" cy="49432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9893B78-0AFF-45A4-B6A6-D3DAF91C2C7E}"/>
              </a:ext>
            </a:extLst>
          </p:cNvPr>
          <p:cNvSpPr/>
          <p:nvPr/>
        </p:nvSpPr>
        <p:spPr>
          <a:xfrm>
            <a:off x="2343150" y="1280160"/>
            <a:ext cx="613410" cy="114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F18226-FB58-4BB1-A593-0766B2DE3DB5}"/>
              </a:ext>
            </a:extLst>
          </p:cNvPr>
          <p:cNvSpPr/>
          <p:nvPr/>
        </p:nvSpPr>
        <p:spPr>
          <a:xfrm>
            <a:off x="8020050" y="2895600"/>
            <a:ext cx="613410" cy="114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33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91C5C-4ACC-4729-8ADA-21A2018CAFBA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F4B5D-CFB4-4FE9-B2FD-E786DE60FEBE}"/>
              </a:ext>
            </a:extLst>
          </p:cNvPr>
          <p:cNvSpPr txBox="1"/>
          <p:nvPr/>
        </p:nvSpPr>
        <p:spPr>
          <a:xfrm>
            <a:off x="10017126" y="179668"/>
            <a:ext cx="20360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전기차 연관 키워드 관계도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23DEE-E302-4553-8A2C-20F14E202F8F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60EE4-CE0D-4F44-B3B8-4F0032918076}"/>
              </a:ext>
            </a:extLst>
          </p:cNvPr>
          <p:cNvSpPr txBox="1"/>
          <p:nvPr/>
        </p:nvSpPr>
        <p:spPr>
          <a:xfrm>
            <a:off x="1717040" y="1971040"/>
            <a:ext cx="655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관계도 분석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개체명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추출 방식</a:t>
            </a:r>
          </a:p>
          <a:p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검색 결과 중 정확도 상위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건의 뉴스 본문을 형태소 분석하여 명사상당어구를 추출합니다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</a:p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이후 추출된 명사상당어구에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개체명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분석 알고리즘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(Structured SVM(Support Vector Machine))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을 적용 하며</a:t>
            </a:r>
          </a:p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개체명의 관련기사 건수를 고려해 가중치를 부여합니다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.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76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0AC5B4-3FB1-44F3-A117-AE345350C350}"/>
              </a:ext>
            </a:extLst>
          </p:cNvPr>
          <p:cNvSpPr txBox="1"/>
          <p:nvPr/>
        </p:nvSpPr>
        <p:spPr>
          <a:xfrm>
            <a:off x="10638500" y="53635"/>
            <a:ext cx="15075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latin typeface=""/>
                <a:ea typeface="이사만루체 Light" panose="00000300000000000000" pitchFamily="2" charset="-127"/>
              </a:rPr>
              <a:t>목차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01264F-EBF8-4D02-B5C9-042872B52DF4}"/>
              </a:ext>
            </a:extLst>
          </p:cNvPr>
          <p:cNvSpPr/>
          <p:nvPr/>
        </p:nvSpPr>
        <p:spPr>
          <a:xfrm rot="5400000">
            <a:off x="1468873" y="3410135"/>
            <a:ext cx="1355775" cy="334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D23E016-764B-483D-A566-B067A7552C3F}"/>
              </a:ext>
            </a:extLst>
          </p:cNvPr>
          <p:cNvSpPr/>
          <p:nvPr/>
        </p:nvSpPr>
        <p:spPr>
          <a:xfrm>
            <a:off x="8083426" y="1388045"/>
            <a:ext cx="3885417" cy="232377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8383EE6C-3684-423F-9F66-6415FCBE0428}"/>
              </a:ext>
            </a:extLst>
          </p:cNvPr>
          <p:cNvSpPr/>
          <p:nvPr/>
        </p:nvSpPr>
        <p:spPr>
          <a:xfrm rot="10800000">
            <a:off x="3005217" y="4889562"/>
            <a:ext cx="816040" cy="869977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2176C-9050-4EC9-AE4C-FE154DB7FA98}"/>
              </a:ext>
            </a:extLst>
          </p:cNvPr>
          <p:cNvSpPr txBox="1"/>
          <p:nvPr/>
        </p:nvSpPr>
        <p:spPr>
          <a:xfrm>
            <a:off x="637435" y="4926543"/>
            <a:ext cx="25240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01. </a:t>
            </a:r>
            <a:r>
              <a:rPr lang="ko-KR" alt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B7C1550-3B57-4BC3-9547-331A8598A51A}"/>
              </a:ext>
            </a:extLst>
          </p:cNvPr>
          <p:cNvSpPr/>
          <p:nvPr/>
        </p:nvSpPr>
        <p:spPr>
          <a:xfrm rot="5400000">
            <a:off x="4017065" y="2537617"/>
            <a:ext cx="1355775" cy="334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F98A4ED2-CC83-49A3-BF6E-F5BBB5F44C60}"/>
              </a:ext>
            </a:extLst>
          </p:cNvPr>
          <p:cNvSpPr/>
          <p:nvPr/>
        </p:nvSpPr>
        <p:spPr>
          <a:xfrm rot="10800000">
            <a:off x="5551600" y="3999080"/>
            <a:ext cx="816042" cy="89048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D2E17E1-141D-46D4-9A8D-89ED33944010}"/>
              </a:ext>
            </a:extLst>
          </p:cNvPr>
          <p:cNvSpPr/>
          <p:nvPr/>
        </p:nvSpPr>
        <p:spPr>
          <a:xfrm rot="5400000">
            <a:off x="6547772" y="1647135"/>
            <a:ext cx="1355775" cy="33481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767EABFD-5F5A-4719-8B5D-F9DB57E0DCCF}"/>
              </a:ext>
            </a:extLst>
          </p:cNvPr>
          <p:cNvSpPr/>
          <p:nvPr/>
        </p:nvSpPr>
        <p:spPr>
          <a:xfrm rot="10800000">
            <a:off x="8082309" y="3138347"/>
            <a:ext cx="816040" cy="86073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F11738-02B6-4305-913A-95DC148D7066}"/>
              </a:ext>
            </a:extLst>
          </p:cNvPr>
          <p:cNvSpPr txBox="1"/>
          <p:nvPr/>
        </p:nvSpPr>
        <p:spPr>
          <a:xfrm>
            <a:off x="8490329" y="2311491"/>
            <a:ext cx="28666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04. </a:t>
            </a:r>
            <a:r>
              <a:rPr lang="ko-KR" altLang="en-US" sz="24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기대효과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F8AAA1-8240-41DA-8C10-47DE653B4FF4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089E2-EA0D-4845-828A-2BC31A34F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2E06D0-186D-43AD-991C-0DFDD27B91F0}"/>
              </a:ext>
            </a:extLst>
          </p:cNvPr>
          <p:cNvSpPr txBox="1"/>
          <p:nvPr/>
        </p:nvSpPr>
        <p:spPr>
          <a:xfrm>
            <a:off x="3276091" y="4037073"/>
            <a:ext cx="27969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02. </a:t>
            </a:r>
            <a:r>
              <a:rPr lang="ko-KR" altLang="en-US" sz="2300" b="1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목표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4B268-2480-4A35-B348-F67FF6775052}"/>
              </a:ext>
            </a:extLst>
          </p:cNvPr>
          <p:cNvSpPr txBox="1"/>
          <p:nvPr/>
        </p:nvSpPr>
        <p:spPr>
          <a:xfrm>
            <a:off x="5743489" y="2905353"/>
            <a:ext cx="2356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03. </a:t>
            </a:r>
            <a:r>
              <a:rPr lang="ko-KR" altLang="en-US" sz="24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추진 전략 및 방법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03615-A864-4DE6-B34B-DB199367318B}"/>
              </a:ext>
            </a:extLst>
          </p:cNvPr>
          <p:cNvSpPr txBox="1"/>
          <p:nvPr/>
        </p:nvSpPr>
        <p:spPr>
          <a:xfrm>
            <a:off x="440568" y="5817197"/>
            <a:ext cx="2720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배경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페르소나 인터뷰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4F3232-ADC8-4069-A32F-708B4B42CDDE}"/>
              </a:ext>
            </a:extLst>
          </p:cNvPr>
          <p:cNvSpPr txBox="1"/>
          <p:nvPr/>
        </p:nvSpPr>
        <p:spPr>
          <a:xfrm>
            <a:off x="6450186" y="4086003"/>
            <a:ext cx="27209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종목선정 및 관계도 분석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SWOT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프로세스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데이터 구축 전략</a:t>
            </a:r>
            <a:endParaRPr lang="en-US" altLang="ko-KR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개발 일정</a:t>
            </a:r>
            <a:endParaRPr lang="en-US" altLang="ko-KR" sz="1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55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22D6577E-08CA-4EEB-83F5-F33AECB2C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961277"/>
              </p:ext>
            </p:extLst>
          </p:nvPr>
        </p:nvGraphicFramePr>
        <p:xfrm>
          <a:off x="2397475" y="1007019"/>
          <a:ext cx="7713884" cy="5218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BE948-326A-49E1-B0AD-B40886FE6C5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EBEA7-4F34-495F-9ADD-3CE4C4083018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596FD-98E9-4596-B7B8-9CD2C8E7D14F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7407F-F896-42B5-B15A-6AE2B9ABE39F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배경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7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829243" y="458976"/>
            <a:ext cx="429569" cy="1236847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553E0-52C2-4FED-8697-68820AE0E18F}"/>
              </a:ext>
            </a:extLst>
          </p:cNvPr>
          <p:cNvSpPr txBox="1"/>
          <p:nvPr/>
        </p:nvSpPr>
        <p:spPr>
          <a:xfrm>
            <a:off x="802383" y="1293840"/>
            <a:ext cx="39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주식거래 활동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계좌수</a:t>
            </a:r>
            <a:endParaRPr lang="ko-KR" altLang="en-US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015B6F-7B9E-44D5-A9A8-9C3444FBC9D1}"/>
              </a:ext>
            </a:extLst>
          </p:cNvPr>
          <p:cNvSpPr txBox="1"/>
          <p:nvPr/>
        </p:nvSpPr>
        <p:spPr>
          <a:xfrm>
            <a:off x="782063" y="5739754"/>
            <a:ext cx="1971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2007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5BEB2A-7B51-4C68-A305-0DD73264FB45}"/>
              </a:ext>
            </a:extLst>
          </p:cNvPr>
          <p:cNvSpPr txBox="1"/>
          <p:nvPr/>
        </p:nvSpPr>
        <p:spPr>
          <a:xfrm>
            <a:off x="2003636" y="5741582"/>
            <a:ext cx="1971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2012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ABC6EF-3D38-4280-B4A2-FBC318D5D074}"/>
              </a:ext>
            </a:extLst>
          </p:cNvPr>
          <p:cNvSpPr txBox="1"/>
          <p:nvPr/>
        </p:nvSpPr>
        <p:spPr>
          <a:xfrm>
            <a:off x="3225208" y="5741582"/>
            <a:ext cx="1971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2020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CD12E6-0307-408A-B62C-0F06D7245B4D}"/>
              </a:ext>
            </a:extLst>
          </p:cNvPr>
          <p:cNvSpPr txBox="1"/>
          <p:nvPr/>
        </p:nvSpPr>
        <p:spPr>
          <a:xfrm>
            <a:off x="4479452" y="5733075"/>
            <a:ext cx="1971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2021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46902D-A1E8-484A-B572-579988F914F1}"/>
              </a:ext>
            </a:extLst>
          </p:cNvPr>
          <p:cNvSpPr/>
          <p:nvPr/>
        </p:nvSpPr>
        <p:spPr>
          <a:xfrm>
            <a:off x="923342" y="4710900"/>
            <a:ext cx="575518" cy="10270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012944D-6891-4AC7-BEFA-25ECBE95A900}"/>
              </a:ext>
            </a:extLst>
          </p:cNvPr>
          <p:cNvSpPr/>
          <p:nvPr/>
        </p:nvSpPr>
        <p:spPr>
          <a:xfrm>
            <a:off x="2123365" y="3989540"/>
            <a:ext cx="575518" cy="17483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9DCDF76-3229-48B3-A74E-50199A79AC03}"/>
              </a:ext>
            </a:extLst>
          </p:cNvPr>
          <p:cNvSpPr/>
          <p:nvPr/>
        </p:nvSpPr>
        <p:spPr>
          <a:xfrm>
            <a:off x="3374562" y="3268180"/>
            <a:ext cx="575518" cy="24697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F78E7CF-1C50-43E9-9350-2DFBC4297730}"/>
              </a:ext>
            </a:extLst>
          </p:cNvPr>
          <p:cNvSpPr/>
          <p:nvPr/>
        </p:nvSpPr>
        <p:spPr>
          <a:xfrm>
            <a:off x="4597657" y="2546820"/>
            <a:ext cx="575518" cy="3191106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3C2597B-9E58-4A94-85F9-F5EB96814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96" y="2069637"/>
            <a:ext cx="421640" cy="42164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79FDE2C-AA0D-49D3-B796-9138B624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501" y="2796789"/>
            <a:ext cx="421640" cy="42164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9CA9F0D-C4D9-48BE-94A7-65D7A30A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04" y="3516355"/>
            <a:ext cx="421640" cy="42164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307C0317-E210-49A4-A802-71043AAE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81" y="4247130"/>
            <a:ext cx="421640" cy="42164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8DC09D5-0FB6-4788-AB4C-82D43D940E68}"/>
              </a:ext>
            </a:extLst>
          </p:cNvPr>
          <p:cNvSpPr txBox="1"/>
          <p:nvPr/>
        </p:nvSpPr>
        <p:spPr>
          <a:xfrm>
            <a:off x="936019" y="4019262"/>
            <a:ext cx="1971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1000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1EC0AC-5357-4780-B39B-0FAAE83EA4D4}"/>
              </a:ext>
            </a:extLst>
          </p:cNvPr>
          <p:cNvSpPr txBox="1"/>
          <p:nvPr/>
        </p:nvSpPr>
        <p:spPr>
          <a:xfrm>
            <a:off x="2127660" y="3297902"/>
            <a:ext cx="1971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2000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88F90D-F337-41D9-B441-746F7DEC294F}"/>
              </a:ext>
            </a:extLst>
          </p:cNvPr>
          <p:cNvSpPr txBox="1"/>
          <p:nvPr/>
        </p:nvSpPr>
        <p:spPr>
          <a:xfrm>
            <a:off x="3355830" y="2576542"/>
            <a:ext cx="1971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3000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8FDC663-8246-49A1-8CAC-F6FC7B2B3B5B}"/>
              </a:ext>
            </a:extLst>
          </p:cNvPr>
          <p:cNvSpPr txBox="1"/>
          <p:nvPr/>
        </p:nvSpPr>
        <p:spPr>
          <a:xfrm>
            <a:off x="4597657" y="1845928"/>
            <a:ext cx="1971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4000</a:t>
            </a:r>
            <a:r>
              <a:rPr lang="ko-KR" altLang="en-US" sz="10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E9F028A-EAA8-4F70-8BC4-D185651DFF39}"/>
              </a:ext>
            </a:extLst>
          </p:cNvPr>
          <p:cNvSpPr txBox="1"/>
          <p:nvPr/>
        </p:nvSpPr>
        <p:spPr>
          <a:xfrm>
            <a:off x="718938" y="6484553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금융투자협회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AB298D-8733-4D7C-B502-99EE3F9F8054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F18D696-FCDB-4962-90F4-6CA267634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3D76202E-5F14-4A1E-927B-8A6DEB5D766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2CC0454-032B-4EC0-966D-CBFDD6B700E8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0" name="슬라이드 번호 개체 틀 2">
            <a:extLst>
              <a:ext uri="{FF2B5EF4-FFF2-40B4-BE49-F238E27FC236}">
                <a16:creationId xmlns:a16="http://schemas.microsoft.com/office/drawing/2014/main" id="{1FF1E425-8A89-4125-8C7E-91A432465F04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F7B0CA-0601-40BC-8F9A-EAC0F61EDD2A}"/>
              </a:ext>
            </a:extLst>
          </p:cNvPr>
          <p:cNvSpPr txBox="1"/>
          <p:nvPr/>
        </p:nvSpPr>
        <p:spPr>
          <a:xfrm>
            <a:off x="7060515" y="1293840"/>
            <a:ext cx="39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국내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로보어드바이저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시장 규모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73CCA4-394A-4762-9BD0-9DED6C907D15}"/>
              </a:ext>
            </a:extLst>
          </p:cNvPr>
          <p:cNvSpPr/>
          <p:nvPr/>
        </p:nvSpPr>
        <p:spPr>
          <a:xfrm>
            <a:off x="7060515" y="4471945"/>
            <a:ext cx="575518" cy="1270156"/>
          </a:xfrm>
          <a:prstGeom prst="rect">
            <a:avLst/>
          </a:prstGeom>
          <a:solidFill>
            <a:srgbClr val="5C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2DDAA00-D01D-440C-BED3-471E8485836E}"/>
              </a:ext>
            </a:extLst>
          </p:cNvPr>
          <p:cNvSpPr/>
          <p:nvPr/>
        </p:nvSpPr>
        <p:spPr>
          <a:xfrm>
            <a:off x="8232492" y="3924770"/>
            <a:ext cx="575518" cy="1814984"/>
          </a:xfrm>
          <a:prstGeom prst="rect">
            <a:avLst/>
          </a:prstGeom>
          <a:solidFill>
            <a:srgbClr val="5C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FE3920-C42C-40CE-B30F-281E90E078ED}"/>
              </a:ext>
            </a:extLst>
          </p:cNvPr>
          <p:cNvSpPr/>
          <p:nvPr/>
        </p:nvSpPr>
        <p:spPr>
          <a:xfrm>
            <a:off x="9382126" y="3059758"/>
            <a:ext cx="575518" cy="2693221"/>
          </a:xfrm>
          <a:prstGeom prst="rect">
            <a:avLst/>
          </a:prstGeom>
          <a:solidFill>
            <a:srgbClr val="5C9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C91BA69-9577-43DE-827D-060E9BAFE98E}"/>
              </a:ext>
            </a:extLst>
          </p:cNvPr>
          <p:cNvSpPr/>
          <p:nvPr/>
        </p:nvSpPr>
        <p:spPr>
          <a:xfrm>
            <a:off x="10544023" y="2581689"/>
            <a:ext cx="575518" cy="31513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7DA32-6350-4815-AA0F-FEDF9D7D07B7}"/>
              </a:ext>
            </a:extLst>
          </p:cNvPr>
          <p:cNvSpPr txBox="1"/>
          <p:nvPr/>
        </p:nvSpPr>
        <p:spPr>
          <a:xfrm>
            <a:off x="6869195" y="5802005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2018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3CAA18-6F45-4C96-85B2-8931ABCC08D7}"/>
              </a:ext>
            </a:extLst>
          </p:cNvPr>
          <p:cNvSpPr txBox="1"/>
          <p:nvPr/>
        </p:nvSpPr>
        <p:spPr>
          <a:xfrm>
            <a:off x="8035139" y="5788780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2019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말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7AB317-3E9F-4983-AA3E-8EDCFF745AA0}"/>
              </a:ext>
            </a:extLst>
          </p:cNvPr>
          <p:cNvSpPr txBox="1"/>
          <p:nvPr/>
        </p:nvSpPr>
        <p:spPr>
          <a:xfrm>
            <a:off x="9170221" y="5802005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2020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AEAABC-045E-4C63-8435-EA29ACD808D1}"/>
              </a:ext>
            </a:extLst>
          </p:cNvPr>
          <p:cNvSpPr txBox="1"/>
          <p:nvPr/>
        </p:nvSpPr>
        <p:spPr>
          <a:xfrm>
            <a:off x="10215062" y="5802005"/>
            <a:ext cx="165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2021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 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월 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6A3182-D2C6-414A-9FDB-98A0BB91E35A}"/>
              </a:ext>
            </a:extLst>
          </p:cNvPr>
          <p:cNvSpPr txBox="1"/>
          <p:nvPr/>
        </p:nvSpPr>
        <p:spPr>
          <a:xfrm>
            <a:off x="6937178" y="4083203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6747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92A3AE-4894-4C0F-B7D8-0C3E81F16E87}"/>
              </a:ext>
            </a:extLst>
          </p:cNvPr>
          <p:cNvSpPr txBox="1"/>
          <p:nvPr/>
        </p:nvSpPr>
        <p:spPr>
          <a:xfrm>
            <a:off x="8104809" y="3546830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9646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억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141023-B73C-48CF-AF1A-CA0C761BBBDB}"/>
              </a:ext>
            </a:extLst>
          </p:cNvPr>
          <p:cNvSpPr txBox="1"/>
          <p:nvPr/>
        </p:nvSpPr>
        <p:spPr>
          <a:xfrm>
            <a:off x="9108236" y="2664841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조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4552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억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1BF2A9-3617-47BC-9AD0-3F2A8D5CBA6D}"/>
              </a:ext>
            </a:extLst>
          </p:cNvPr>
          <p:cNvSpPr txBox="1"/>
          <p:nvPr/>
        </p:nvSpPr>
        <p:spPr>
          <a:xfrm>
            <a:off x="10215062" y="2092149"/>
            <a:ext cx="13236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1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조</a:t>
            </a:r>
            <a:r>
              <a:rPr lang="en-US" altLang="ko-KR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6934</a:t>
            </a:r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억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357E10-A1BC-4DB7-B303-C703F3EE5164}"/>
              </a:ext>
            </a:extLst>
          </p:cNvPr>
          <p:cNvSpPr txBox="1"/>
          <p:nvPr/>
        </p:nvSpPr>
        <p:spPr>
          <a:xfrm>
            <a:off x="6937178" y="6481200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ko-KR" altLang="en-US" sz="1500" dirty="0" err="1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코스콤</a:t>
            </a:r>
            <a:endParaRPr lang="ko-KR" altLang="en-US" sz="150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A40F3A-2175-4E9B-BAF2-7559F17EE9C3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AAA62D-4EF8-4606-BE1D-89525E051AB3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배경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07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91C5C-4ACC-4729-8ADA-21A2018CAFBA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23DEE-E302-4553-8A2C-20F14E202F8F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9CAF00-4EA3-4CBC-9015-481551AC2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3" b="8107"/>
          <a:stretch/>
        </p:blipFill>
        <p:spPr bwMode="auto">
          <a:xfrm>
            <a:off x="6461959" y="1273284"/>
            <a:ext cx="4704080" cy="40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DA1437-5891-47D7-8D36-34A3CFEFBC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080"/>
          <a:stretch/>
        </p:blipFill>
        <p:spPr>
          <a:xfrm>
            <a:off x="240745" y="968745"/>
            <a:ext cx="4995635" cy="31102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6C0EC-8C7D-4D2B-9D55-3B85100960F0}"/>
              </a:ext>
            </a:extLst>
          </p:cNvPr>
          <p:cNvSpPr/>
          <p:nvPr/>
        </p:nvSpPr>
        <p:spPr>
          <a:xfrm>
            <a:off x="1621790" y="1402080"/>
            <a:ext cx="613410" cy="114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9C6B68-BC55-43AC-BF3A-691E34FDF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415" r="37427"/>
          <a:stretch/>
        </p:blipFill>
        <p:spPr>
          <a:xfrm>
            <a:off x="927906" y="4180186"/>
            <a:ext cx="3705053" cy="13232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7BBB727-4EBF-4049-A184-A117C0694D16}"/>
              </a:ext>
            </a:extLst>
          </p:cNvPr>
          <p:cNvSpPr/>
          <p:nvPr/>
        </p:nvSpPr>
        <p:spPr>
          <a:xfrm>
            <a:off x="396211" y="1402080"/>
            <a:ext cx="104394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12CD62-3A42-4F54-8E47-373977011310}"/>
              </a:ext>
            </a:extLst>
          </p:cNvPr>
          <p:cNvSpPr txBox="1"/>
          <p:nvPr/>
        </p:nvSpPr>
        <p:spPr>
          <a:xfrm>
            <a:off x="718938" y="6484553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: </a:t>
            </a:r>
            <a:r>
              <a:rPr lang="en-US" altLang="ko-KR" sz="1500" dirty="0" err="1">
                <a:solidFill>
                  <a:schemeClr val="bg1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theguru</a:t>
            </a:r>
            <a:endParaRPr lang="ko-KR" altLang="en-US" sz="1500" dirty="0">
              <a:solidFill>
                <a:schemeClr val="bg1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9BC24-C91E-4E30-9F75-96ADEC33259F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94E8-CFF6-431E-BF77-9EDCF0DF434A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배경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250E5-2B75-4DAE-B502-A23FD01BFFF6}"/>
              </a:ext>
            </a:extLst>
          </p:cNvPr>
          <p:cNvSpPr txBox="1"/>
          <p:nvPr/>
        </p:nvSpPr>
        <p:spPr>
          <a:xfrm>
            <a:off x="4013171" y="5688472"/>
            <a:ext cx="37050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주가에 영향을 미치는 기사</a:t>
            </a:r>
            <a:endParaRPr lang="ko-KR" altLang="en-US" sz="2500" b="1" dirty="0">
              <a:latin typeface="엘리스 디지털배움체" panose="020B0600000101010101" pitchFamily="50" charset="-127"/>
              <a:ea typeface="엘리스 디지털배움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092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2EF27E79-85B6-413C-B748-3D89861B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09" y="891775"/>
            <a:ext cx="5421201" cy="54212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21848" y="542851"/>
            <a:ext cx="420841" cy="1219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6">
            <a:extLst>
              <a:ext uri="{FF2B5EF4-FFF2-40B4-BE49-F238E27FC236}">
                <a16:creationId xmlns:a16="http://schemas.microsoft.com/office/drawing/2014/main" id="{A2136ECE-48B8-4CFF-B439-79350C65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50" y="1226529"/>
            <a:ext cx="2801826" cy="2801826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D8407A-82CA-4080-A433-2BBFED88B60C}"/>
              </a:ext>
            </a:extLst>
          </p:cNvPr>
          <p:cNvSpPr txBox="1"/>
          <p:nvPr/>
        </p:nvSpPr>
        <p:spPr>
          <a:xfrm>
            <a:off x="1365008" y="4280107"/>
            <a:ext cx="4083176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이름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     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김낙원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,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28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직원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     2</a:t>
            </a:r>
            <a:r>
              <a:rPr lang="ko-KR" alt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년차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직장인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수입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    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월 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200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만원</a:t>
            </a:r>
            <a:endParaRPr lang="en-US" altLang="ko-KR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취미</a:t>
            </a:r>
            <a:r>
              <a:rPr lang="en-US" altLang="ko-KR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	     </a:t>
            </a:r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모터쇼구경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7CEDDEA-D6A3-447B-947E-EB941CE828DB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65" y="1295892"/>
            <a:ext cx="3384678" cy="145132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120E2F8-003B-45D3-8FCB-D53670CE6CC4}"/>
              </a:ext>
            </a:extLst>
          </p:cNvPr>
          <p:cNvSpPr txBox="1"/>
          <p:nvPr/>
        </p:nvSpPr>
        <p:spPr>
          <a:xfrm>
            <a:off x="5013012" y="1552211"/>
            <a:ext cx="3201983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종목을 선택해야 할지 </a:t>
            </a:r>
            <a:r>
              <a:rPr lang="ko-KR" altLang="en-US" spc="30" dirty="0" err="1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모르겠어요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,, 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4F85DBC-C1F3-4ED8-B4BA-8203DDF80A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4483" y="2652515"/>
            <a:ext cx="3930864" cy="12327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8C66165-342D-4C35-B6B7-08AB310FEE82}"/>
              </a:ext>
            </a:extLst>
          </p:cNvPr>
          <p:cNvSpPr txBox="1"/>
          <p:nvPr/>
        </p:nvSpPr>
        <p:spPr>
          <a:xfrm>
            <a:off x="6772251" y="2814773"/>
            <a:ext cx="3896367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은행금리보다 높은 수익률이 있으면 좋겠어요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8E44DF9-E37D-4E9F-960E-AFEED4AF609D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65" y="3565688"/>
            <a:ext cx="3384678" cy="145132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9161576-0C8C-4664-AD3A-486921311534}"/>
              </a:ext>
            </a:extLst>
          </p:cNvPr>
          <p:cNvSpPr txBox="1"/>
          <p:nvPr/>
        </p:nvSpPr>
        <p:spPr>
          <a:xfrm>
            <a:off x="5013012" y="3822007"/>
            <a:ext cx="3201983" cy="731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회사생활이 바빠서 따로 주식을 공부 할 시간이 없어요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85FEE43-F55E-43AA-B511-62F9459DBD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8150" y="4755586"/>
            <a:ext cx="3930864" cy="9861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28665CF-6C54-4610-AB17-03AEC6BBDE5F}"/>
              </a:ext>
            </a:extLst>
          </p:cNvPr>
          <p:cNvSpPr txBox="1"/>
          <p:nvPr/>
        </p:nvSpPr>
        <p:spPr>
          <a:xfrm>
            <a:off x="6882417" y="4989218"/>
            <a:ext cx="3896367" cy="399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매수 매도 타이밍이 </a:t>
            </a:r>
            <a:r>
              <a:rPr lang="ko-KR" altLang="en-US" spc="30" dirty="0" err="1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어려워요ㅠㅠ</a:t>
            </a: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D4DF87-09F3-435C-9BF7-BCE1CA00097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B02C43-058A-4853-BB01-7CB4617D3C7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92C21BDB-DB9F-4664-BF5F-C34C427B65E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5837AF-EF90-4031-9CEB-E1663F30AECF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프로젝트 개요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FB7A2D-20A4-4C63-81E6-99E665EF0003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- </a:t>
            </a:r>
            <a:r>
              <a:rPr lang="ko-KR" altLang="en-US" sz="13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페르소나 인터뷰</a:t>
            </a:r>
            <a:endParaRPr lang="ko-KR" altLang="en-US" sz="1300" dirty="0">
              <a:solidFill>
                <a:srgbClr val="333F50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B0F220-498E-49D6-B43E-282A89F89D4B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01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23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7D2EEA-11E1-4896-88CC-68AED78F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37" y="2610893"/>
            <a:ext cx="2264925" cy="2264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35DD90-8B0D-4A21-894E-7F2F81133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9" y="1124733"/>
            <a:ext cx="4608534" cy="46085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6A1F82-E5CD-4CB5-BC6C-264F8BB2B4F4}"/>
              </a:ext>
            </a:extLst>
          </p:cNvPr>
          <p:cNvSpPr txBox="1"/>
          <p:nvPr/>
        </p:nvSpPr>
        <p:spPr>
          <a:xfrm>
            <a:off x="4200726" y="5684937"/>
            <a:ext cx="38630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트렌드가 반영된 주가 예측</a:t>
            </a:r>
            <a:endParaRPr lang="ko-KR" alt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376F26-66AE-44A3-9DE2-5ACFA657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92" y="952557"/>
            <a:ext cx="4510752" cy="4510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3A7EE0-C65E-48BA-810C-2AB73607FFCC}"/>
              </a:ext>
            </a:extLst>
          </p:cNvPr>
          <p:cNvSpPr txBox="1"/>
          <p:nvPr/>
        </p:nvSpPr>
        <p:spPr>
          <a:xfrm>
            <a:off x="3747068" y="5520743"/>
            <a:ext cx="494190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주식 공부할 시간이 없는 투자자들을 </a:t>
            </a:r>
            <a:endParaRPr lang="en-US" altLang="ko-KR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위한 예측 서비스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7173A2-F150-46DE-A40D-251E0D3DCA56}"/>
              </a:ext>
            </a:extLst>
          </p:cNvPr>
          <p:cNvSpPr txBox="1"/>
          <p:nvPr/>
        </p:nvSpPr>
        <p:spPr>
          <a:xfrm>
            <a:off x="4514861" y="5733267"/>
            <a:ext cx="49419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 </a:t>
            </a:r>
            <a:r>
              <a:rPr lang="en-US" altLang="ko-KR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5% </a:t>
            </a:r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이상의 수익률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6E2EB2-8EC6-42BC-8982-698495218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6034" y="1001225"/>
            <a:ext cx="5105284" cy="45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1" grpId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02</a:t>
            </a:r>
            <a:endParaRPr lang="ko-KR" altLang="en-US" sz="25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F1FF1A-9A5D-451E-8261-2447DED6569A}"/>
              </a:ext>
            </a:extLst>
          </p:cNvPr>
          <p:cNvSpPr txBox="1"/>
          <p:nvPr/>
        </p:nvSpPr>
        <p:spPr>
          <a:xfrm>
            <a:off x="4091206" y="1105149"/>
            <a:ext cx="33763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연 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5% </a:t>
            </a:r>
            <a:r>
              <a:rPr lang="ko-KR" altLang="en-US" sz="27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이상의 수익률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08FBEC-851C-4A0C-8ADA-9E02E8716DB0}"/>
              </a:ext>
            </a:extLst>
          </p:cNvPr>
          <p:cNvSpPr txBox="1"/>
          <p:nvPr/>
        </p:nvSpPr>
        <p:spPr>
          <a:xfrm>
            <a:off x="4127086" y="1503081"/>
            <a:ext cx="3059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</a:t>
            </a:r>
            <a:r>
              <a:rPr lang="ko-KR" altLang="en-US" sz="1200" dirty="0" err="1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하락장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기준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)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5D3FF8-E320-48FF-A9A4-2EF3DF0BE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0" t="31329" r="37250" b="10465"/>
          <a:stretch/>
        </p:blipFill>
        <p:spPr>
          <a:xfrm>
            <a:off x="3099274" y="1727031"/>
            <a:ext cx="6190969" cy="39750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15DAC8-315A-49FB-8F93-9B78C996516B}"/>
              </a:ext>
            </a:extLst>
          </p:cNvPr>
          <p:cNvSpPr txBox="1"/>
          <p:nvPr/>
        </p:nvSpPr>
        <p:spPr>
          <a:xfrm flipH="1">
            <a:off x="3595504" y="1859332"/>
            <a:ext cx="205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현대차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5" y="864169"/>
            <a:ext cx="732608" cy="73260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AB7D3D-4640-4FDB-B97F-EA1CDCCDB4AF}"/>
              </a:ext>
            </a:extLst>
          </p:cNvPr>
          <p:cNvSpPr/>
          <p:nvPr/>
        </p:nvSpPr>
        <p:spPr>
          <a:xfrm>
            <a:off x="5415280" y="1974362"/>
            <a:ext cx="1879600" cy="3339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6CAA3-B0DD-49D1-9780-EEF90F8DF826}"/>
              </a:ext>
            </a:extLst>
          </p:cNvPr>
          <p:cNvSpPr txBox="1"/>
          <p:nvPr/>
        </p:nvSpPr>
        <p:spPr>
          <a:xfrm flipH="1">
            <a:off x="6082654" y="2091663"/>
            <a:ext cx="8667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상승장</a:t>
            </a:r>
            <a:endParaRPr lang="ko-KR" altLang="en-US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56736F-ACC6-4256-9036-388BC3D2777B}"/>
              </a:ext>
            </a:extLst>
          </p:cNvPr>
          <p:cNvSpPr/>
          <p:nvPr/>
        </p:nvSpPr>
        <p:spPr>
          <a:xfrm>
            <a:off x="7315200" y="1964202"/>
            <a:ext cx="1178560" cy="98219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0E04BD-707B-40A0-940D-200EBB66B088}"/>
              </a:ext>
            </a:extLst>
          </p:cNvPr>
          <p:cNvSpPr txBox="1"/>
          <p:nvPr/>
        </p:nvSpPr>
        <p:spPr>
          <a:xfrm flipH="1">
            <a:off x="7591823" y="2082470"/>
            <a:ext cx="8667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횡보장</a:t>
            </a:r>
            <a:endParaRPr lang="ko-KR" altLang="en-US" sz="13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A0E408-B1FB-42EB-A5E9-E2F0BE54179E}"/>
              </a:ext>
            </a:extLst>
          </p:cNvPr>
          <p:cNvSpPr txBox="1"/>
          <p:nvPr/>
        </p:nvSpPr>
        <p:spPr>
          <a:xfrm>
            <a:off x="3849155" y="5726290"/>
            <a:ext cx="486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상승장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</a:t>
            </a:r>
            <a:r>
              <a: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+ </a:t>
            </a:r>
            <a:r>
              <a:rPr lang="ko-KR" altLang="en-US" dirty="0" err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횡보장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</a:t>
            </a:r>
            <a:r>
              <a: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+ </a:t>
            </a:r>
            <a:r>
              <a:rPr lang="ko-KR" altLang="en-US" dirty="0" err="1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하락장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 </a:t>
            </a:r>
            <a:r>
              <a: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= 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연 </a:t>
            </a:r>
            <a:r>
              <a:rPr lang="en-US" altLang="ko-KR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5% </a:t>
            </a:r>
            <a:r>
              <a:rPr lang="ko-KR" altLang="en-US" dirty="0">
                <a:latin typeface="엘리스 디지털배움체" panose="020B0600000101010101" pitchFamily="50" charset="-127"/>
                <a:ea typeface="엘리스 디지털배움체" panose="020B0600000101010101" pitchFamily="50" charset="-127"/>
              </a:rPr>
              <a:t>이상의 수익률</a:t>
            </a:r>
          </a:p>
        </p:txBody>
      </p:sp>
    </p:spTree>
    <p:extLst>
      <p:ext uri="{BB962C8B-B14F-4D97-AF65-F5344CB8AC3E}">
        <p14:creationId xmlns:p14="http://schemas.microsoft.com/office/powerpoint/2010/main" val="235966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3516</TotalTime>
  <Words>860</Words>
  <Application>Microsoft Office PowerPoint</Application>
  <PresentationFormat>와이드스크린</PresentationFormat>
  <Paragraphs>287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이사만루체 Medium</vt:lpstr>
      <vt:lpstr>Wingdings</vt:lpstr>
      <vt:lpstr>맑은 고딕</vt:lpstr>
      <vt:lpstr>Arial</vt:lpstr>
      <vt:lpstr>이사만루체 Light</vt:lpstr>
      <vt:lpstr>에스코어 드림 4 Regular</vt:lpstr>
      <vt:lpstr>Calibri</vt:lpstr>
      <vt:lpstr>에스코어 드림 6 Bold</vt:lpstr>
      <vt:lpstr>엘리스 디지털배움체</vt:lpstr>
      <vt:lpstr>에스코어 드림 5 Medium</vt:lpstr>
      <vt:lpstr>에스코어 드림 8 Heavy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김민영</dc:creator>
  <cp:lastModifiedBy>MINYOUNGKIM</cp:lastModifiedBy>
  <cp:revision>200</cp:revision>
  <dcterms:created xsi:type="dcterms:W3CDTF">2021-03-10T14:46:57Z</dcterms:created>
  <dcterms:modified xsi:type="dcterms:W3CDTF">2021-07-15T04:02:00Z</dcterms:modified>
</cp:coreProperties>
</file>